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42"/>
  </p:notesMasterIdLst>
  <p:handoutMasterIdLst>
    <p:handoutMasterId r:id="rId43"/>
  </p:handoutMasterIdLst>
  <p:sldIdLst>
    <p:sldId id="1781" r:id="rId2"/>
    <p:sldId id="1782" r:id="rId3"/>
    <p:sldId id="2134805549" r:id="rId4"/>
    <p:sldId id="2134805550" r:id="rId5"/>
    <p:sldId id="2134805551" r:id="rId6"/>
    <p:sldId id="1796" r:id="rId7"/>
    <p:sldId id="1797" r:id="rId8"/>
    <p:sldId id="1799" r:id="rId9"/>
    <p:sldId id="1804" r:id="rId10"/>
    <p:sldId id="1805" r:id="rId11"/>
    <p:sldId id="1806" r:id="rId12"/>
    <p:sldId id="1808" r:id="rId13"/>
    <p:sldId id="1809" r:id="rId14"/>
    <p:sldId id="2134805552" r:id="rId15"/>
    <p:sldId id="1819" r:id="rId16"/>
    <p:sldId id="2134805556" r:id="rId17"/>
    <p:sldId id="10763" r:id="rId18"/>
    <p:sldId id="2134805557" r:id="rId19"/>
    <p:sldId id="3514" r:id="rId20"/>
    <p:sldId id="2134805558" r:id="rId21"/>
    <p:sldId id="2134805622" r:id="rId22"/>
    <p:sldId id="3521" r:id="rId23"/>
    <p:sldId id="3506" r:id="rId24"/>
    <p:sldId id="3524" r:id="rId25"/>
    <p:sldId id="3505" r:id="rId26"/>
    <p:sldId id="3511" r:id="rId27"/>
    <p:sldId id="3497" r:id="rId28"/>
    <p:sldId id="2134805564" r:id="rId29"/>
    <p:sldId id="2134805546" r:id="rId30"/>
    <p:sldId id="2134805536" r:id="rId31"/>
    <p:sldId id="10797" r:id="rId32"/>
    <p:sldId id="2134805537" r:id="rId33"/>
    <p:sldId id="2134805539" r:id="rId34"/>
    <p:sldId id="2134805540" r:id="rId35"/>
    <p:sldId id="3515" r:id="rId36"/>
    <p:sldId id="3509" r:id="rId37"/>
    <p:sldId id="2134805623" r:id="rId38"/>
    <p:sldId id="3513" r:id="rId39"/>
    <p:sldId id="10800" r:id="rId40"/>
    <p:sldId id="2134805581"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sorterViewPr>
    <p:cViewPr>
      <p:scale>
        <a:sx n="125" d="100"/>
        <a:sy n="125"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5/5/2021 10:23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5/5/2021 10:22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400" rtl="0" eaLnBrk="1" fontAlgn="auto" latinLnBrk="0" hangingPunct="1">
              <a:lnSpc>
                <a:spcPct val="90000"/>
              </a:lnSpc>
              <a:spcBef>
                <a:spcPts val="0"/>
              </a:spcBef>
              <a:spcAft>
                <a:spcPts val="333"/>
              </a:spcAft>
              <a:buClrTx/>
              <a:buSzTx/>
              <a:buFontTx/>
              <a:buNone/>
              <a:tabLst/>
              <a:defRPr/>
            </a:pPr>
            <a:endParaRPr lang="en-US" sz="800" b="1" dirty="0">
              <a:solidFill>
                <a:srgbClr val="505050"/>
              </a:solidFill>
            </a:endParaRPr>
          </a:p>
          <a:p>
            <a:pPr marL="0" marR="0" lvl="0" indent="0" algn="l" defTabSz="914400" rtl="0" eaLnBrk="1" fontAlgn="auto" latinLnBrk="0" hangingPunct="1">
              <a:lnSpc>
                <a:spcPct val="90000"/>
              </a:lnSpc>
              <a:spcBef>
                <a:spcPts val="0"/>
              </a:spcBef>
              <a:spcAft>
                <a:spcPts val="333"/>
              </a:spcAft>
              <a:buClrTx/>
              <a:buSzTx/>
              <a:buFontTx/>
              <a:buNone/>
              <a:tabLst/>
              <a:defRPr/>
            </a:pPr>
            <a:r>
              <a:rPr lang="en-US" sz="800" b="1" dirty="0">
                <a:solidFill>
                  <a:srgbClr val="505050"/>
                </a:solidFill>
              </a:rPr>
              <a:t>Structured data </a:t>
            </a:r>
            <a:r>
              <a:rPr lang="en-US" sz="800" dirty="0">
                <a:solidFill>
                  <a:srgbClr val="505050"/>
                </a:solidFill>
              </a:rPr>
              <a:t>is data that adheres to a schema, so all of the data has the same fields or properties. Structured data can be stored in a database table with rows and columns</a:t>
            </a:r>
          </a:p>
          <a:p>
            <a:pPr marL="0" marR="0" lvl="0" indent="0" algn="l" defTabSz="914400" rtl="0" eaLnBrk="1" fontAlgn="auto" latinLnBrk="0" hangingPunct="1">
              <a:lnSpc>
                <a:spcPct val="90000"/>
              </a:lnSpc>
              <a:spcBef>
                <a:spcPts val="0"/>
              </a:spcBef>
              <a:spcAft>
                <a:spcPts val="333"/>
              </a:spcAft>
              <a:buClrTx/>
              <a:buSzTx/>
              <a:buFontTx/>
              <a:buNone/>
              <a:tabLst/>
              <a:defRPr/>
            </a:pPr>
            <a:r>
              <a:rPr lang="en-US" sz="800" b="1" dirty="0">
                <a:solidFill>
                  <a:srgbClr val="505050"/>
                </a:solidFill>
              </a:rPr>
              <a:t>Semi-structured </a:t>
            </a:r>
            <a:r>
              <a:rPr lang="en-US" sz="800" dirty="0">
                <a:solidFill>
                  <a:srgbClr val="505050"/>
                </a:solidFill>
              </a:rPr>
              <a:t>data doesn't fit neatly into tables, rows, and columns. Instead, semi-structured data uses _tags_ or _keys_ that organize and provide a hierarchy for the data</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748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sz="882" b="0" i="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JSON</a:t>
            </a:r>
            <a:r>
              <a:rPr lang="en-US" sz="882" b="0" i="0" kern="1200" dirty="0">
                <a:solidFill>
                  <a:schemeClr val="tx1"/>
                </a:solidFill>
                <a:effectLst/>
                <a:latin typeface="Segoe UI Light" pitchFamily="34" charset="0"/>
                <a:ea typeface="+mn-ea"/>
                <a:cs typeface="+mn-cs"/>
              </a:rPr>
              <a:t> document is enclosed in curly brackets ({ and }). Each field has a name (a label), followed by a colon, and then the value of the field. Fields can contain simple values, or subdocuments (each starting and ending with curly brackets). Fields can also have multiple values, held as arrays and surrounded with square brackets ([ and ]).</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Avro</a:t>
            </a:r>
            <a:r>
              <a:rPr lang="en-US" sz="882" b="0" i="0" kern="1200" dirty="0">
                <a:solidFill>
                  <a:schemeClr val="tx1"/>
                </a:solidFill>
                <a:effectLst/>
                <a:latin typeface="Segoe UI Light" pitchFamily="34" charset="0"/>
                <a:ea typeface="+mn-ea"/>
                <a:cs typeface="+mn-cs"/>
              </a:rPr>
              <a:t> is a row-based format. It was created by Apache. Each record contains a header that describes the structure of the data in the record. This header is stored as JSON. The data is stored as binary information. An application uses the information in the header to parse the binary data and extract the fields it contains. Avro is a very good format for compressing data and minimizing storage and network bandwidth requirements. </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ORC</a:t>
            </a:r>
            <a:r>
              <a:rPr lang="en-US" sz="882" b="0" i="0" kern="1200" dirty="0">
                <a:solidFill>
                  <a:schemeClr val="tx1"/>
                </a:solidFill>
                <a:effectLst/>
                <a:latin typeface="Segoe UI Light" pitchFamily="34" charset="0"/>
                <a:ea typeface="+mn-ea"/>
                <a:cs typeface="+mn-cs"/>
              </a:rPr>
              <a:t> (Optimized Row Columnar format) organizes data into columns rather than rows. It was developed by HortonWorks for optimizing read and write operations in Apache Hive. Hive is a data warehouse system that supports fast data summarization and querying over very large datasets.</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Parquet</a:t>
            </a:r>
            <a:r>
              <a:rPr lang="en-US" sz="882" b="0" i="0" kern="1200" dirty="0">
                <a:solidFill>
                  <a:schemeClr val="tx1"/>
                </a:solidFill>
                <a:effectLst/>
                <a:latin typeface="Segoe UI Light" pitchFamily="34" charset="0"/>
                <a:ea typeface="+mn-ea"/>
                <a:cs typeface="+mn-cs"/>
              </a:rPr>
              <a:t> is another columnar data format. It was created by Cloudera and Twitter. A Parquet file contains row groups. Data for each column is stored together in the same row group. Each row group contains one or more chunks of data. A Parquet file includes metadata that describes the set of rows found in each chunk.</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85811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Instructor notes</a:t>
            </a:r>
            <a:endParaRPr lang="en-GB" b="0" dirty="0"/>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Key value store. </a:t>
            </a:r>
            <a:r>
              <a:rPr lang="en-US" sz="882" b="0" kern="1200" dirty="0">
                <a:solidFill>
                  <a:schemeClr val="tx1"/>
                </a:solidFill>
                <a:effectLst/>
                <a:latin typeface="Segoe UI Light" pitchFamily="34" charset="0"/>
                <a:ea typeface="+mn-ea"/>
                <a:cs typeface="+mn-cs"/>
              </a:rPr>
              <a:t>Each data item in a key-value store has two elements, a key and a value. The key uniquely identifies the item, and the value holds the data for the item.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document database </a:t>
            </a:r>
            <a:r>
              <a:rPr lang="en-US" sz="882" b="0" kern="1200" dirty="0">
                <a:solidFill>
                  <a:schemeClr val="tx1"/>
                </a:solidFill>
                <a:effectLst/>
                <a:latin typeface="Segoe UI Light" pitchFamily="34" charset="0"/>
                <a:ea typeface="+mn-ea"/>
                <a:cs typeface="+mn-cs"/>
              </a:rPr>
              <a:t>represents the opposite end of the NoSQL spectrum from a key-value store.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In a document database, each document has a unique ID, but the fields in the documents are transparent to the database management system.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Document databases typically store data in JSON format, as described in the previous unit, or they could be encoded using other formats such as XML, YAML, JSON, BSON.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Documents could even be stored as plain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column family database </a:t>
            </a:r>
            <a:r>
              <a:rPr lang="en-US" sz="882" b="0" kern="1200" dirty="0">
                <a:solidFill>
                  <a:schemeClr val="tx1"/>
                </a:solidFill>
                <a:effectLst/>
                <a:latin typeface="Segoe UI Light" pitchFamily="34" charset="0"/>
                <a:ea typeface="+mn-ea"/>
                <a:cs typeface="+mn-cs"/>
              </a:rPr>
              <a:t>organizes data into rows and columns. Examples of this structure include ORC and Parquet files, described in the previous unit.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Graph databases</a:t>
            </a:r>
            <a:r>
              <a:rPr lang="en-US" sz="882" b="0" i="0" kern="1200" dirty="0">
                <a:solidFill>
                  <a:schemeClr val="tx1"/>
                </a:solidFill>
                <a:effectLst/>
                <a:latin typeface="Segoe UI Light" pitchFamily="34" charset="0"/>
                <a:ea typeface="+mn-ea"/>
                <a:cs typeface="+mn-cs"/>
              </a:rPr>
              <a:t> are discussed in subsequent slides.</a:t>
            </a:r>
            <a:endParaRPr lang="en-US" sz="882" b="0" i="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555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Instructor notes</a:t>
            </a:r>
            <a:endParaRPr lang="en-GB" b="0" dirty="0"/>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Graph databases </a:t>
            </a:r>
            <a:r>
              <a:rPr lang="en-US" sz="882" b="0" kern="1200" dirty="0">
                <a:solidFill>
                  <a:schemeClr val="tx1"/>
                </a:solidFill>
                <a:effectLst/>
                <a:latin typeface="Segoe UI Light" pitchFamily="34" charset="0"/>
                <a:ea typeface="+mn-ea"/>
                <a:cs typeface="+mn-cs"/>
              </a:rPr>
              <a:t>enable you to store entities, but the main focus is on the relationships that these entities have with each other. A graph database stores two types of information: nodes that you can think of as instances of entities, and edges, which specify the relationships between nodes.</a:t>
            </a:r>
          </a:p>
          <a:p>
            <a:r>
              <a:rPr lang="en-US" spc="0" dirty="0">
                <a:solidFill>
                  <a:schemeClr val="tx1"/>
                </a:solidFill>
              </a:rPr>
              <a:t>Business requirements:</a:t>
            </a:r>
          </a:p>
          <a:p>
            <a:pPr marL="342900" indent="-342900">
              <a:spcBef>
                <a:spcPts val="600"/>
              </a:spcBef>
              <a:spcAft>
                <a:spcPts val="600"/>
              </a:spcAft>
              <a:buFont typeface="Arial" panose="020B0604020202020204" pitchFamily="34" charset="0"/>
              <a:buChar char="•"/>
            </a:pPr>
            <a:r>
              <a:rPr lang="en-US" sz="900" spc="0" dirty="0" err="1">
                <a:solidFill>
                  <a:schemeClr val="tx1"/>
                </a:solidFill>
                <a:latin typeface="+mn-lt"/>
              </a:rPr>
              <a:t>OLTP</a:t>
            </a:r>
            <a:r>
              <a:rPr lang="en-US" sz="900" spc="0" dirty="0">
                <a:solidFill>
                  <a:schemeClr val="tx1"/>
                </a:solidFill>
                <a:latin typeface="+mn-lt"/>
              </a:rPr>
              <a:t> apps with highly </a:t>
            </a:r>
            <a:r>
              <a:rPr lang="en-US" sz="900" spc="0" dirty="0">
                <a:solidFill>
                  <a:schemeClr val="tx2"/>
                </a:solidFill>
              </a:rPr>
              <a:t>correlated data</a:t>
            </a:r>
          </a:p>
          <a:p>
            <a:pPr marL="342900" indent="-342900">
              <a:spcBef>
                <a:spcPts val="600"/>
              </a:spcBef>
              <a:spcAft>
                <a:spcPts val="600"/>
              </a:spcAft>
              <a:buFont typeface="Arial" panose="020B0604020202020204" pitchFamily="34" charset="0"/>
              <a:buChar char="•"/>
            </a:pPr>
            <a:r>
              <a:rPr lang="en-US" sz="900" spc="0" dirty="0">
                <a:solidFill>
                  <a:schemeClr val="tx1"/>
                </a:solidFill>
                <a:latin typeface="+mn-lt"/>
              </a:rPr>
              <a:t>Easy </a:t>
            </a:r>
            <a:r>
              <a:rPr lang="en-US" sz="900" spc="0" dirty="0">
                <a:solidFill>
                  <a:schemeClr val="tx2"/>
                </a:solidFill>
              </a:rPr>
              <a:t>updates</a:t>
            </a:r>
            <a:r>
              <a:rPr lang="en-US" sz="900" spc="0" dirty="0">
                <a:solidFill>
                  <a:schemeClr val="tx1"/>
                </a:solidFill>
                <a:latin typeface="+mn-lt"/>
              </a:rPr>
              <a:t> to single or many objects</a:t>
            </a:r>
          </a:p>
          <a:p>
            <a:pPr marL="342900" indent="-342900">
              <a:spcBef>
                <a:spcPts val="600"/>
              </a:spcBef>
              <a:spcAft>
                <a:spcPts val="600"/>
              </a:spcAft>
              <a:buFont typeface="Arial" panose="020B0604020202020204" pitchFamily="34" charset="0"/>
              <a:buChar char="•"/>
            </a:pPr>
            <a:r>
              <a:rPr lang="en-US" sz="900" spc="0" dirty="0">
                <a:solidFill>
                  <a:schemeClr val="tx1"/>
                </a:solidFill>
                <a:latin typeface="+mn-lt"/>
              </a:rPr>
              <a:t>Flexible data </a:t>
            </a:r>
            <a:r>
              <a:rPr lang="en-US" sz="900" spc="0" dirty="0">
                <a:solidFill>
                  <a:schemeClr val="tx2"/>
                </a:solidFill>
              </a:rPr>
              <a:t>modelling</a:t>
            </a:r>
          </a:p>
          <a:p>
            <a:pPr marL="342900" indent="-342900">
              <a:spcBef>
                <a:spcPts val="600"/>
              </a:spcBef>
              <a:spcAft>
                <a:spcPts val="600"/>
              </a:spcAft>
              <a:buFont typeface="Arial" panose="020B0604020202020204" pitchFamily="34" charset="0"/>
              <a:buChar char="•"/>
            </a:pPr>
            <a:r>
              <a:rPr lang="en-US" sz="900" spc="0" dirty="0">
                <a:solidFill>
                  <a:schemeClr val="tx1"/>
                </a:solidFill>
                <a:latin typeface="+mn-lt"/>
              </a:rPr>
              <a:t>Data requirements that </a:t>
            </a:r>
            <a:r>
              <a:rPr lang="en-US" sz="900" spc="0" dirty="0">
                <a:solidFill>
                  <a:schemeClr val="tx2"/>
                </a:solidFill>
              </a:rPr>
              <a:t>evolve</a:t>
            </a:r>
          </a:p>
          <a:p>
            <a:pPr marL="342900" indent="-342900">
              <a:spcBef>
                <a:spcPts val="600"/>
              </a:spcBef>
              <a:spcAft>
                <a:spcPts val="600"/>
              </a:spcAft>
              <a:buFont typeface="Arial" panose="020B0604020202020204" pitchFamily="34" charset="0"/>
              <a:buChar char="•"/>
            </a:pPr>
            <a:r>
              <a:rPr lang="en-US" sz="900" spc="0" dirty="0">
                <a:solidFill>
                  <a:schemeClr val="tx2"/>
                </a:solidFill>
              </a:rPr>
              <a:t>Hierarchical</a:t>
            </a:r>
            <a:r>
              <a:rPr lang="en-US" sz="900" spc="0" dirty="0">
                <a:solidFill>
                  <a:schemeClr val="tx1"/>
                </a:solidFill>
                <a:latin typeface="+mn-lt"/>
              </a:rPr>
              <a:t> data structures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3713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Ingestion is the process of importing data which might come in the form of a stream or in batches.</a:t>
            </a:r>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Data processing takes the data in its raw form, cleans it, and converts it into a more meaningful format</a:t>
            </a:r>
            <a:r>
              <a:rPr lang="en-GB" sz="882" b="0" kern="1200" dirty="0">
                <a:solidFill>
                  <a:schemeClr val="tx1"/>
                </a:solidFill>
                <a:effectLst/>
                <a:latin typeface="Segoe UI Light" pitchFamily="34" charset="0"/>
                <a:ea typeface="+mn-ea"/>
                <a:cs typeface="+mn-cs"/>
              </a:rPr>
              <a:t>.</a:t>
            </a:r>
            <a:endParaRPr lang="en-US" sz="882" b="0" kern="1200" dirty="0">
              <a:solidFill>
                <a:schemeClr val="tx1"/>
              </a:solidFill>
              <a:effectLst/>
              <a:latin typeface="Segoe UI Light" pitchFamily="34" charset="0"/>
              <a:ea typeface="+mn-ea"/>
              <a:cs typeface="+mn-cs"/>
            </a:endParaRPr>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ETL stands for </a:t>
            </a:r>
            <a:r>
              <a:rPr lang="en-US" sz="882" b="0" i="1" kern="1200" dirty="0">
                <a:solidFill>
                  <a:schemeClr val="tx1"/>
                </a:solidFill>
                <a:effectLst/>
                <a:latin typeface="Segoe UI Light" pitchFamily="34" charset="0"/>
                <a:ea typeface="+mn-ea"/>
                <a:cs typeface="+mn-cs"/>
              </a:rPr>
              <a:t>*Extract, Transform, and Load*</a:t>
            </a:r>
            <a:r>
              <a:rPr lang="en-US" sz="882" b="0" kern="1200" dirty="0">
                <a:solidFill>
                  <a:schemeClr val="tx1"/>
                </a:solidFill>
                <a:effectLst/>
                <a:latin typeface="Segoe UI Light" pitchFamily="34" charset="0"/>
                <a:ea typeface="+mn-ea"/>
                <a:cs typeface="+mn-cs"/>
              </a:rPr>
              <a:t>. The raw data is retrieved and transformed before being saved. The extract, transform, and load steps can be performed as a continuous pipeline of operations. It is suitable for systems that only require simple models, with little dependency between items.</a:t>
            </a:r>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The data processing engine can take an iterative approach, retrieving and processing the data from storage, before writing the transformed data and models back to storage. ELT (Extract, Load and Transform) is more suitable for constructing complex models that depend on multiple items in the database, often using periodic batch processing.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0" i="0" dirty="0">
                <a:solidFill>
                  <a:srgbClr val="171717"/>
                </a:solidFill>
                <a:effectLst/>
                <a:latin typeface="Segoe UI" panose="020B0502040204020203" pitchFamily="34" charset="0"/>
              </a:rPr>
              <a:t>Data visualization is the graphical representation of information and data. </a:t>
            </a:r>
            <a:endParaRPr lang="en-US" sz="882" b="0" kern="1200" dirty="0">
              <a:solidFill>
                <a:schemeClr val="tx1"/>
              </a:solidFill>
              <a:effectLst/>
              <a:latin typeface="Segoe UI Light" pitchFamily="34" charset="0"/>
              <a:ea typeface="+mn-ea"/>
              <a:cs typeface="+mn-cs"/>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3692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7889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518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359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0397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PostgreSQL is a hybrid relational-object database. You can store data in relational tables, but a PostgreSQL database also enables you to store custom data types, with their own non-relational properties.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MySQL started life as a simple-to-use open-source database management system. It is the leading open source relational database for </a:t>
            </a:r>
            <a:r>
              <a:rPr lang="en-US" sz="882" b="0" i="1" kern="1200" dirty="0">
                <a:solidFill>
                  <a:schemeClr val="tx1"/>
                </a:solidFill>
                <a:effectLst/>
                <a:latin typeface="Segoe UI Light" pitchFamily="34" charset="0"/>
                <a:ea typeface="+mn-ea"/>
                <a:cs typeface="+mn-cs"/>
              </a:rPr>
              <a:t>*Linux, Apache, MySQL, and PHP*</a:t>
            </a:r>
            <a:r>
              <a:rPr lang="en-US" sz="882" b="0" kern="1200" dirty="0">
                <a:solidFill>
                  <a:schemeClr val="tx1"/>
                </a:solidFill>
                <a:effectLst/>
                <a:latin typeface="Segoe UI Light" pitchFamily="34" charset="0"/>
                <a:ea typeface="+mn-ea"/>
                <a:cs typeface="+mn-cs"/>
              </a:rPr>
              <a:t> (LAMP) stack apps.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MariaDB is a newer database management system, created by the original developers of MySQL. The database engine has since been rewritten and optimized to improve performance. MariaDB offers compatibility with Oracle Database (another popular commercial database management system).</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70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1879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Tx/>
              <a:buSzTx/>
              <a:buFontTx/>
              <a:buNone/>
              <a:tabLst/>
              <a:defRPr/>
            </a:pPr>
            <a:r>
              <a:rPr lang="en-US" sz="900" b="1" dirty="0"/>
              <a:t>Instructor notes</a:t>
            </a:r>
          </a:p>
          <a:p>
            <a:pPr marL="0" marR="0" lvl="0" indent="0" algn="l" defTabSz="914400" rtl="0" eaLnBrk="1" fontAlgn="auto" latinLnBrk="0" hangingPunct="1">
              <a:lnSpc>
                <a:spcPct val="90000"/>
              </a:lnSpc>
              <a:spcBef>
                <a:spcPts val="0"/>
              </a:spcBef>
              <a:spcAft>
                <a:spcPts val="333"/>
              </a:spcAft>
              <a:buClrTx/>
              <a:buSzTx/>
              <a:buFontTx/>
              <a:buNone/>
              <a:tabLst/>
              <a:defRPr/>
            </a:pPr>
            <a:endParaRPr lang="en-US" sz="900" b="1" dirty="0">
              <a:solidFill>
                <a:srgbClr val="505050"/>
              </a:solidFill>
            </a:endParaRPr>
          </a:p>
          <a:p>
            <a:r>
              <a:rPr lang="en-GB" dirty="0"/>
              <a:t>It is important to understand the distinction between OLTP and OLAP.</a:t>
            </a:r>
          </a:p>
          <a:p>
            <a:endParaRPr lang="en-GB" dirty="0"/>
          </a:p>
          <a:p>
            <a:r>
              <a:rPr lang="en-GB" dirty="0"/>
              <a:t>OLTP is typically a </a:t>
            </a:r>
            <a:r>
              <a:rPr lang="en-GB" i="1" dirty="0"/>
              <a:t>live</a:t>
            </a:r>
            <a:r>
              <a:rPr lang="en-GB" i="0" dirty="0"/>
              <a:t> system. Updates are made transactionally, for example, an order is placed. Each individual order is stored in the OLTP system.</a:t>
            </a:r>
          </a:p>
          <a:p>
            <a:endParaRPr lang="en-GB" i="0" dirty="0"/>
          </a:p>
          <a:p>
            <a:r>
              <a:rPr lang="en-GB" i="0" dirty="0"/>
              <a:t>OLAP is an aggregated system. Data is imported (often from an OLTP system) and aggregated. The aggregation will typically occur at different levels allowing you to drill down or up, for example from a company summary, to a department summary, to an employee town summary. Because OLAP data is aggregated periodically, once the aggregation has been performed, queries which need the summaries that it contains are very fast.</a:t>
            </a:r>
          </a:p>
          <a:p>
            <a:endParaRPr lang="en-GB" i="0" dirty="0"/>
          </a:p>
          <a:p>
            <a:r>
              <a:rPr lang="en-GB" dirty="0"/>
              <a:t>OLTP is good for many small updates that happen frequently. OLAP is good for large summarized queries that happen periodically.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57318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Explain that DML statements are by far the most common.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6663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0" dirty="0"/>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03432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7601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5498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All rows in a table must have a key, but apart from that the columns in each row can vary. Unlike traditional relational databases, Azure Table Storage tables have no concept of relationships, stored procedures, secondary indexes, or foreign keys. Data will usually be denormalized, with each row holding the entire data for a logical entity.</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47763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Blob storage is a service that enables you to store massive amounts of unstructured data, or </a:t>
            </a:r>
            <a:r>
              <a:rPr lang="en-GB" sz="882" b="0" i="1" kern="1200" dirty="0">
                <a:solidFill>
                  <a:schemeClr val="tx1"/>
                </a:solidFill>
                <a:effectLst/>
                <a:latin typeface="Segoe UI Light" pitchFamily="34" charset="0"/>
                <a:ea typeface="+mn-ea"/>
                <a:cs typeface="+mn-cs"/>
              </a:rPr>
              <a:t>Binary Large OBject</a:t>
            </a:r>
            <a:r>
              <a:rPr lang="en-US" sz="882" b="0" i="1" kern="1200" dirty="0">
                <a:solidFill>
                  <a:schemeClr val="tx1"/>
                </a:solidFill>
                <a:effectLst/>
                <a:latin typeface="Segoe UI Light" pitchFamily="34" charset="0"/>
                <a:ea typeface="+mn-ea"/>
                <a:cs typeface="+mn-cs"/>
              </a:rPr>
              <a:t>s</a:t>
            </a:r>
            <a:r>
              <a:rPr lang="en-US" sz="882" b="0" kern="1200" dirty="0">
                <a:solidFill>
                  <a:schemeClr val="tx1"/>
                </a:solidFill>
                <a:effectLst/>
                <a:latin typeface="Segoe UI Light" pitchFamily="34" charset="0"/>
                <a:ea typeface="+mn-ea"/>
                <a:cs typeface="+mn-cs"/>
              </a:rPr>
              <a:t>, in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currently supports three different types of blob:</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Block blobs</a:t>
            </a:r>
            <a:r>
              <a:rPr lang="en-US" sz="882" b="0" kern="1200" dirty="0">
                <a:solidFill>
                  <a:schemeClr val="tx1"/>
                </a:solidFill>
                <a:effectLst/>
                <a:latin typeface="Segoe UI Light" pitchFamily="34" charset="0"/>
                <a:ea typeface="+mn-ea"/>
                <a:cs typeface="+mn-cs"/>
              </a:rPr>
              <a:t>. A block blob is handled as a set of blocks. Each block can vary in size, up to 100 MB. A block blob can contain up to 50,000 blocks, giving a maximum size of over 4.7 TB. The block is the smallest amount of data that can be read or written as an individual unit. Block blobs are best used to store discrete, large, binary objects that change infrequently.</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Page blobs</a:t>
            </a:r>
            <a:r>
              <a:rPr lang="en-US" sz="882" b="0" kern="1200" dirty="0">
                <a:solidFill>
                  <a:schemeClr val="tx1"/>
                </a:solidFill>
                <a:effectLst/>
                <a:latin typeface="Segoe UI Light" pitchFamily="34" charset="0"/>
                <a:ea typeface="+mn-ea"/>
                <a:cs typeface="+mn-cs"/>
              </a:rPr>
              <a:t>. A page blob is organized as a collection of fixed size 512-byte pages. A page blob is optimized to support random read and write operations; you can fetch and store data for a single page if necessary. A page blob can hold up to 8 TB of data. Azure uses page blobs to implement virtual disk storage for virtual machines.</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Append blobs</a:t>
            </a:r>
            <a:r>
              <a:rPr lang="en-US" sz="882" b="0" kern="1200" dirty="0">
                <a:solidFill>
                  <a:schemeClr val="tx1"/>
                </a:solidFill>
                <a:effectLst/>
                <a:latin typeface="Segoe UI Light" pitchFamily="34" charset="0"/>
                <a:ea typeface="+mn-ea"/>
                <a:cs typeface="+mn-cs"/>
              </a:rPr>
              <a:t>. An append blob is a block blob optimized to support append operations. You can only add blocks to the end of an append blob; updating or deleting existing blocks isn't supported. Each block can vary in size, up to 4 MB. The maximum size of an append blob is just over 195 GB.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9385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50" b="1" dirty="0">
              <a:solidFill>
                <a:srgbClr val="171717"/>
              </a:solidFill>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289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dirty="0"/>
              <a:t>Relational databases store data in relational tables, but sometimes the structure imposed by this model can be too rigid, and often leads to poor performance unless you spend time implementing detailed tuning. Other models, collectively known as </a:t>
            </a:r>
            <a:r>
              <a:rPr lang="en-GB" sz="800" i="1" dirty="0"/>
              <a:t>NoSQL</a:t>
            </a:r>
            <a:r>
              <a:rPr lang="en-GB" sz="800" dirty="0"/>
              <a:t> databases exist. These models store data in other structures, such as documents, graphs, key-value stores, and column family stores.</a:t>
            </a:r>
          </a:p>
          <a:p>
            <a:endParaRPr lang="en-GB" sz="800" dirty="0"/>
          </a:p>
          <a:p>
            <a:r>
              <a:rPr lang="en-GB" sz="800" dirty="0"/>
              <a:t>Azure Cosmos DB is a multi-model NoSQL database management system. </a:t>
            </a:r>
          </a:p>
          <a:p>
            <a:endParaRPr lang="en-GB" sz="800" dirty="0"/>
          </a:p>
          <a:p>
            <a:r>
              <a:rPr lang="en-GB" sz="800" dirty="0"/>
              <a:t>Cosmos DB manages data as a partitioned set of documents. A document is a collection of fields, identified by a key. </a:t>
            </a:r>
          </a:p>
          <a:p>
            <a:endParaRPr lang="en-GB" sz="800" dirty="0"/>
          </a:p>
          <a:p>
            <a:r>
              <a:rPr lang="en-GB" sz="800" dirty="0"/>
              <a:t>The fields in each document can vary, and a field can contain child documents. </a:t>
            </a:r>
          </a:p>
          <a:p>
            <a:endParaRPr lang="en-GB" sz="800" dirty="0"/>
          </a:p>
          <a:p>
            <a:r>
              <a:rPr lang="en-GB" sz="800" dirty="0"/>
              <a:t>Many document databases use JSON (JavaScript Object Notation) to represent the document structure. </a:t>
            </a:r>
          </a:p>
          <a:p>
            <a:endParaRPr lang="en-GB" sz="800" dirty="0"/>
          </a:p>
          <a:p>
            <a:r>
              <a:rPr lang="en-GB" sz="800" dirty="0"/>
              <a:t>In this format, the fields in a document are enclosed between braces, { and }, and each field is prefixed with its name. </a:t>
            </a:r>
          </a:p>
          <a:p>
            <a:endParaRPr lang="en-GB" sz="800" dirty="0"/>
          </a:p>
          <a:p>
            <a:r>
              <a:rPr lang="en-GB" sz="800" dirty="0"/>
              <a:t>A document can hold up to 2 MB of data, including small binary objects. </a:t>
            </a:r>
          </a:p>
          <a:p>
            <a:endParaRPr lang="en-GB" sz="800" dirty="0"/>
          </a:p>
          <a:p>
            <a:r>
              <a:rPr lang="en-GB" sz="800" dirty="0"/>
              <a:t>If you need to store larger blobs as part of a document, use Azure Blob storage, and add a reference to the blob in the document.</a:t>
            </a:r>
          </a:p>
          <a:p>
            <a:pPr>
              <a:buFont typeface="Arial" panose="020B0604020202020204" pitchFamily="34" charset="0"/>
              <a:buNone/>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Documents in a Cosmos DB database are organized into containers.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The documents in a container are grouped together into partitions. A partition holds a set of documents that share a common partition key.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You designate one of the fields in your documents as the partition key.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You should select a partition key that collects all related documents together.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This approach helps to reduce the amount of I/O (disk reads) that queries might need to perform when retrieving a set of documents for a given entity.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For example, in a document database for an ecommerce system recording the details of customers and the orders they've placed, you could partition the data by customer ID, and store the customer and order details for each customer in the same partition.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To find all the information and orders for a customer, you simply need to query that single partition.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There's a superficial similarity between a Cosmos DB container and a table in Azure Table storage: in both cases, data is partitioned and documents (rows in a table) are identified by a unique ID within a partition.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However, the similarity ends there. Unlike Azure Table storage, documents in a Cosmos DB partition aren't sorted by ID.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Instead, Cosmos DB maintains a separate index. This index contains not only the document IDs, but also tracks the value of every other field in each document.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This index is created and maintained automatically.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This index enables you to perform queries that specify criteria referencing any fields in a container, without incurring the need to scan the entire partition to find that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4009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b="1" u="sng" dirty="0"/>
              <a:t>Understand aggregate functions</a:t>
            </a:r>
          </a:p>
          <a:p>
            <a:r>
              <a:rPr lang="en-GB" dirty="0"/>
              <a:t>You can use aggregate functions to summarize data in SELECT queries; you place aggregate functions in the SELECT clause. The SQL API query language supports the following aggregate functions:</a:t>
            </a:r>
          </a:p>
          <a:p>
            <a:pPr>
              <a:buFont typeface="Arial" panose="020B0604020202020204" pitchFamily="34" charset="0"/>
              <a:buChar char="•"/>
            </a:pPr>
            <a:r>
              <a:rPr lang="en-GB" b="1" dirty="0"/>
              <a:t>COUNT(p)</a:t>
            </a:r>
            <a:r>
              <a:rPr lang="en-GB" dirty="0"/>
              <a:t>. This function returns a count of the number of instances of field p in the result set. To count all the items in the result set, set p to a scalar value, such as 1.</a:t>
            </a:r>
          </a:p>
          <a:p>
            <a:pPr>
              <a:buFont typeface="Arial" panose="020B0604020202020204" pitchFamily="34" charset="0"/>
              <a:buChar char="•"/>
            </a:pPr>
            <a:r>
              <a:rPr lang="en-GB" b="1" dirty="0"/>
              <a:t>SUM(p)</a:t>
            </a:r>
            <a:r>
              <a:rPr lang="en-GB" dirty="0"/>
              <a:t>. This function returns the sum of all the instances of field p in the result set. The values of p must be numeric.</a:t>
            </a:r>
          </a:p>
          <a:p>
            <a:pPr>
              <a:buFont typeface="Arial" panose="020B0604020202020204" pitchFamily="34" charset="0"/>
              <a:buChar char="•"/>
            </a:pPr>
            <a:r>
              <a:rPr lang="en-GB" b="1" dirty="0"/>
              <a:t>AVG(p)</a:t>
            </a:r>
            <a:r>
              <a:rPr lang="en-GB" dirty="0"/>
              <a:t>. This function returns the mathematical mean of all the instances of field p in the result set. The values of p must be numeric.</a:t>
            </a:r>
          </a:p>
          <a:p>
            <a:pPr>
              <a:buFont typeface="Arial" panose="020B0604020202020204" pitchFamily="34" charset="0"/>
              <a:buChar char="•"/>
            </a:pPr>
            <a:r>
              <a:rPr lang="en-GB" b="1" dirty="0"/>
              <a:t>MAX(p)</a:t>
            </a:r>
            <a:r>
              <a:rPr lang="en-GB" dirty="0"/>
              <a:t>. This function returns the maximum value of field p in the result set.</a:t>
            </a:r>
          </a:p>
          <a:p>
            <a:pPr>
              <a:buFont typeface="Arial" panose="020B0604020202020204" pitchFamily="34" charset="0"/>
              <a:buChar char="•"/>
            </a:pPr>
            <a:r>
              <a:rPr lang="en-GB" b="1" dirty="0"/>
              <a:t>MIN(p)</a:t>
            </a:r>
            <a:r>
              <a:rPr lang="en-GB" dirty="0"/>
              <a:t>. This function returns the minimum value of field p in the result set.</a:t>
            </a:r>
          </a:p>
          <a:p>
            <a:r>
              <a:rPr lang="en-GB" dirty="0"/>
              <a:t>Although the syntax of aggregate functions is similar to ANSI SQL, unlike ANSI SQL the SQL API query language doesn't support the GROUP BY clause; you can't generate subtotals for different values of the same field in a single query. You're able to include more than one aggregate function in the SELECT clause of your queries.</a:t>
            </a:r>
          </a:p>
          <a:p>
            <a:pPr>
              <a:buFont typeface="Arial" panose="020B0604020202020204" pitchFamily="34" charset="0"/>
              <a:buNone/>
            </a:pPr>
            <a:endParaRPr lang="en-GB" dirty="0"/>
          </a:p>
          <a:p>
            <a:r>
              <a:rPr lang="en-GB" b="1" i="1" dirty="0"/>
              <a:t>[Demo with the Volcanoes Data]</a:t>
            </a:r>
          </a:p>
          <a:p>
            <a:r>
              <a:rPr lang="en-GB" b="1" i="1" dirty="0"/>
              <a:t>// Find the total number of volcanoes in Japan</a:t>
            </a:r>
          </a:p>
          <a:p>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FF00FF"/>
                </a:solidFill>
                <a:effectLst/>
                <a:latin typeface="Consolas" panose="020B0609020204030204" pitchFamily="49" charset="0"/>
              </a:rPr>
              <a:t>COUNT</a:t>
            </a:r>
            <a:r>
              <a:rPr lang="en-GB" b="0" dirty="0">
                <a:solidFill>
                  <a:srgbClr val="000000"/>
                </a:solidFill>
                <a:effectLst/>
                <a:latin typeface="Consolas" panose="020B0609020204030204" pitchFamily="49" charset="0"/>
              </a:rPr>
              <a:t>(v) </a:t>
            </a:r>
            <a:r>
              <a:rPr lang="en-GB" b="0" dirty="0">
                <a:solidFill>
                  <a:srgbClr val="0000FF"/>
                </a:solidFill>
                <a:effectLst/>
                <a:latin typeface="Consolas" panose="020B0609020204030204" pitchFamily="49" charset="0"/>
              </a:rPr>
              <a:t>AS</a:t>
            </a:r>
            <a:r>
              <a:rPr lang="en-GB" b="0" dirty="0">
                <a:solidFill>
                  <a:srgbClr val="000000"/>
                </a:solidFill>
                <a:effectLst/>
                <a:latin typeface="Consolas" panose="020B0609020204030204" pitchFamily="49" charset="0"/>
              </a:rPr>
              <a:t> totalVolcanoesJapan</a:t>
            </a:r>
          </a:p>
          <a:p>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v</a:t>
            </a:r>
          </a:p>
          <a:p>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v.Region </a:t>
            </a:r>
            <a:r>
              <a:rPr lang="en-GB" b="0" dirty="0">
                <a:solidFill>
                  <a:srgbClr val="778899"/>
                </a:solidFill>
                <a:effectLst/>
                <a:latin typeface="Consolas" panose="020B0609020204030204" pitchFamily="49" charset="0"/>
              </a:rPr>
              <a:t>=</a:t>
            </a:r>
            <a:r>
              <a:rPr lang="en-GB" b="0" dirty="0">
                <a:solidFill>
                  <a:srgbClr val="000000"/>
                </a:solidFill>
                <a:effectLst/>
                <a:latin typeface="Consolas" panose="020B0609020204030204" pitchFamily="49" charset="0"/>
              </a:rPr>
              <a:t> "Japan“</a:t>
            </a:r>
          </a:p>
          <a:p>
            <a:endParaRPr lang="en-GB" b="0" dirty="0">
              <a:solidFill>
                <a:srgbClr val="000000"/>
              </a:solidFill>
              <a:effectLst/>
              <a:latin typeface="Consolas" panose="020B0609020204030204" pitchFamily="49" charset="0"/>
            </a:endParaRPr>
          </a:p>
          <a:p>
            <a:r>
              <a:rPr lang="en-GB" b="1" i="1" dirty="0">
                <a:solidFill>
                  <a:srgbClr val="000000"/>
                </a:solidFill>
                <a:effectLst/>
                <a:latin typeface="Consolas" panose="020B0609020204030204" pitchFamily="49" charset="0"/>
              </a:rPr>
              <a:t>// Find the deepest volcano in Japan</a:t>
            </a:r>
          </a:p>
          <a:p>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FF00FF"/>
                </a:solidFill>
                <a:effectLst/>
                <a:latin typeface="Consolas" panose="020B0609020204030204" pitchFamily="49" charset="0"/>
              </a:rPr>
              <a:t>MAX</a:t>
            </a:r>
            <a:r>
              <a:rPr lang="en-GB" b="0" dirty="0">
                <a:solidFill>
                  <a:srgbClr val="000000"/>
                </a:solidFill>
                <a:effectLst/>
                <a:latin typeface="Consolas" panose="020B0609020204030204" pitchFamily="49" charset="0"/>
              </a:rPr>
              <a:t>(v.Elevation) </a:t>
            </a:r>
            <a:r>
              <a:rPr lang="en-GB" b="0" dirty="0">
                <a:solidFill>
                  <a:srgbClr val="0000FF"/>
                </a:solidFill>
                <a:effectLst/>
                <a:latin typeface="Consolas" panose="020B0609020204030204" pitchFamily="49" charset="0"/>
              </a:rPr>
              <a:t>AS</a:t>
            </a:r>
            <a:r>
              <a:rPr lang="en-GB" b="0" dirty="0">
                <a:solidFill>
                  <a:srgbClr val="000000"/>
                </a:solidFill>
                <a:effectLst/>
                <a:latin typeface="Consolas" panose="020B0609020204030204" pitchFamily="49" charset="0"/>
              </a:rPr>
              <a:t> deepestVolcanoJapan</a:t>
            </a:r>
          </a:p>
          <a:p>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v</a:t>
            </a:r>
          </a:p>
          <a:p>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v.Region </a:t>
            </a:r>
            <a:r>
              <a:rPr lang="en-GB" b="0" dirty="0">
                <a:solidFill>
                  <a:srgbClr val="778899"/>
                </a:solidFill>
                <a:effectLst/>
                <a:latin typeface="Consolas" panose="020B0609020204030204" pitchFamily="49" charset="0"/>
              </a:rPr>
              <a:t>=</a:t>
            </a:r>
            <a:r>
              <a:rPr lang="en-GB" b="0" dirty="0">
                <a:solidFill>
                  <a:srgbClr val="000000"/>
                </a:solidFill>
                <a:effectLst/>
                <a:latin typeface="Consolas" panose="020B0609020204030204" pitchFamily="49" charset="0"/>
              </a:rPr>
              <a:t> "Japan"</a:t>
            </a:r>
          </a:p>
          <a:p>
            <a:endParaRPr lang="en-GB" b="0" dirty="0">
              <a:solidFill>
                <a:srgbClr val="000000"/>
              </a:solidFill>
              <a:effectLst/>
              <a:latin typeface="Consolas" panose="020B0609020204030204" pitchFamily="49" charset="0"/>
            </a:endParaRPr>
          </a:p>
          <a:p>
            <a:endParaRPr lang="en-GB" dirty="0"/>
          </a:p>
          <a:p>
            <a:endParaRPr lang="en-GB" dirty="0"/>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22185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 Factory is a service that can ingest large amounts of raw, unorganized data from relational and non-relational systems, and convert this data into meaningful information.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Data Factory provides a scalable and programmable ingestion engine that you can use to implement complex hybrid extract-transform-load (ETL), extract-load-transform (ELT), and data integration projects.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sz="800" b="0" kern="1200" dirty="0">
                <a:solidFill>
                  <a:schemeClr val="tx1"/>
                </a:solidFill>
                <a:effectLst/>
                <a:latin typeface="Segoe UI Light" pitchFamily="34" charset="0"/>
                <a:ea typeface="+mn-ea"/>
                <a:cs typeface="+mn-cs"/>
              </a:rPr>
              <a:t>Azure Data Lake is a collection of analytics and storage services that you can combine to implement a big data solution. It comprises three main elements:</a:t>
            </a:r>
            <a:br>
              <a:rPr lang="en-US" sz="800" b="0" kern="1200" dirty="0">
                <a:solidFill>
                  <a:schemeClr val="tx1"/>
                </a:solidFill>
                <a:effectLst/>
                <a:latin typeface="Segoe UI Light" pitchFamily="34" charset="0"/>
                <a:ea typeface="+mn-ea"/>
                <a:cs typeface="+mn-cs"/>
              </a:rPr>
            </a:br>
            <a:r>
              <a:rPr lang="en-US" sz="800" b="0" kern="1200" dirty="0">
                <a:solidFill>
                  <a:schemeClr val="tx1"/>
                </a:solidFill>
                <a:effectLst/>
                <a:latin typeface="Segoe UI Light" pitchFamily="34" charset="0"/>
                <a:ea typeface="+mn-ea"/>
                <a:cs typeface="+mn-cs"/>
              </a:rPr>
              <a:t>- Data Lake Store</a:t>
            </a:r>
          </a:p>
          <a:p>
            <a:r>
              <a:rPr lang="en-US" sz="800" b="0" kern="1200" dirty="0">
                <a:solidFill>
                  <a:schemeClr val="tx1"/>
                </a:solidFill>
                <a:effectLst/>
                <a:latin typeface="Segoe UI Light" pitchFamily="34" charset="0"/>
                <a:ea typeface="+mn-ea"/>
                <a:cs typeface="+mn-cs"/>
              </a:rPr>
              <a:t>- Data Lake Analytics</a:t>
            </a:r>
          </a:p>
          <a:p>
            <a:r>
              <a:rPr lang="en-US" sz="800" b="0" kern="1200" dirty="0">
                <a:solidFill>
                  <a:schemeClr val="tx1"/>
                </a:solidFill>
                <a:effectLst/>
                <a:latin typeface="Segoe UI Light" pitchFamily="34" charset="0"/>
                <a:ea typeface="+mn-ea"/>
                <a:cs typeface="+mn-cs"/>
              </a:rPr>
              <a:t>- HDInsight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Databricks is an analytics platform optimized for the Microsoft Azure cloud services platform.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Designed with the founders of Apache Spark, Databricks is integrated with Azure to provide one-click setup, streamlined workflows, and an interactive workspace that enables collaboration between data scientists, data engineers, and business analysts.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Synapse Analytics is generalized analytics service. You can use it to read data from many sources, process this data, generate various analyses and models, and save the results.</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HDInsight is a managed analytics service in the cloud. It's based on Apache Hadoop, a collection of open-source tools and utilities that enable you to run processing tasks over large amounts of data. HDInsight uses a clustered model, similar to that of Synapse Analytics.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HDInsight stores data using Azure Data Lake storage.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You can use HDInsight to analyze data using frameworks such as Hadoop Map/Reduce, Apache Spark, Apache Hive, Apache Kafka, Apache Storm, R,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772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732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Data Factory is a service that can ingest large amounts of raw, unorganized data from relational and non-relational systems, and convert this data into meaningful information. Data Factory provides a scalable and programmable ingestion engine that you can use to implement complex hybrid extract-transform-load (</a:t>
            </a:r>
            <a:r>
              <a:rPr lang="en-US" b="0" i="0" dirty="0" err="1">
                <a:solidFill>
                  <a:srgbClr val="171717"/>
                </a:solidFill>
                <a:effectLst/>
                <a:latin typeface="Segoe UI" panose="020B0502040204020203" pitchFamily="34" charset="0"/>
              </a:rPr>
              <a:t>ETL</a:t>
            </a:r>
            <a:r>
              <a:rPr lang="en-US" b="0" i="0" dirty="0">
                <a:solidFill>
                  <a:srgbClr val="171717"/>
                </a:solidFill>
                <a:effectLst/>
                <a:latin typeface="Segoe UI" panose="020B0502040204020203" pitchFamily="34" charset="0"/>
              </a:rPr>
              <a:t>), extract-load-transform (ELT), and data integration projects.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Using Azure Data Factory, you can create and schedule data-driven workflows (called pipelines) that can ingest data from the disparate data stores used by the gaming company. You can build complex </a:t>
            </a:r>
            <a:r>
              <a:rPr lang="en-US" b="0" i="0" dirty="0" err="1">
                <a:solidFill>
                  <a:srgbClr val="171717"/>
                </a:solidFill>
                <a:effectLst/>
                <a:latin typeface="Segoe UI" panose="020B0502040204020203" pitchFamily="34" charset="0"/>
              </a:rPr>
              <a:t>ETL</a:t>
            </a:r>
            <a:r>
              <a:rPr lang="en-US" b="0" i="0" dirty="0">
                <a:solidFill>
                  <a:srgbClr val="171717"/>
                </a:solidFill>
                <a:effectLst/>
                <a:latin typeface="Segoe UI" panose="020B0502040204020203" pitchFamily="34" charset="0"/>
              </a:rPr>
              <a:t> processes that transform data visually with data flows or by using compute services such as Azure HDInsight, Azure Databricks, and Azure SQL Database. You can then publish the transformed data to Azure Synapse Analytics for business intelligence applications to consume.</a:t>
            </a:r>
            <a:endParaRPr lang="en-US" dirty="0"/>
          </a:p>
          <a:p>
            <a:endParaRPr lang="en-US" dirty="0"/>
          </a:p>
        </p:txBody>
      </p:sp>
      <p:sp>
        <p:nvSpPr>
          <p:cNvPr id="4" name="Slide Number Placeholder 3"/>
          <p:cNvSpPr>
            <a:spLocks noGrp="1"/>
          </p:cNvSpPr>
          <p:nvPr>
            <p:ph type="sldNum" sz="quarter" idx="5"/>
          </p:nvPr>
        </p:nvSpPr>
        <p:spPr/>
        <p:txBody>
          <a:bodyPr/>
          <a:lstStyle/>
          <a:p>
            <a:fld id="{854280BA-69C1-462F-A6F9-49A7F1F273BA}" type="slidenum">
              <a:rPr lang="en-US" smtClean="0"/>
              <a:t>32</a:t>
            </a:fld>
            <a:endParaRPr lang="en-US"/>
          </a:p>
        </p:txBody>
      </p:sp>
    </p:spTree>
    <p:extLst>
      <p:ext uri="{BB962C8B-B14F-4D97-AF65-F5344CB8AC3E}">
        <p14:creationId xmlns:p14="http://schemas.microsoft.com/office/powerpoint/2010/main" val="425881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Data Lake Storage organizes your files into directories and subdirectories for improved file organization. Blob storage can only mimic a directory structure.</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Store provides granular security over data, using Access Control Lists. An Access Control List specifies which accounts can access which files and folders in the store. If you are more familiar with Linux, you can use POSIX (Portable Operating System Interface)-style permissions to grant read, write, and search access based on file ownership and group membership of users </a:t>
            </a:r>
          </a:p>
          <a:p>
            <a:pPr algn="l">
              <a:buFont typeface="Arial" panose="020B0604020202020204" pitchFamily="34" charset="0"/>
              <a:buChar char="•"/>
            </a:pPr>
            <a:r>
              <a:rPr lang="en-US" b="0" i="0" dirty="0">
                <a:solidFill>
                  <a:srgbClr val="171717"/>
                </a:solidFill>
                <a:effectLst/>
                <a:latin typeface="Segoe UI" panose="020B0502040204020203" pitchFamily="34" charset="0"/>
              </a:rPr>
              <a:t>Also, you can use directory permissions to enable granular Role-Based Access Control (</a:t>
            </a:r>
            <a:r>
              <a:rPr lang="en-US" b="0" i="0" dirty="0" err="1">
                <a:solidFill>
                  <a:srgbClr val="171717"/>
                </a:solidFill>
                <a:effectLst/>
                <a:latin typeface="Segoe UI" panose="020B0502040204020203" pitchFamily="34" charset="0"/>
              </a:rPr>
              <a:t>RBAC</a:t>
            </a:r>
            <a:r>
              <a:rPr lang="en-US" b="0" i="0" dirty="0">
                <a:solidFill>
                  <a:srgbClr val="171717"/>
                </a:solidFill>
                <a:effectLst/>
                <a:latin typeface="Segoe UI" panose="020B0502040204020203" pitchFamily="34" charset="0"/>
              </a:rPr>
              <a:t>) on your data.</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Storage is compatible with the Hadoop Distributed File System (</a:t>
            </a:r>
            <a:r>
              <a:rPr lang="en-US" b="0" i="0" dirty="0" err="1">
                <a:solidFill>
                  <a:srgbClr val="171717"/>
                </a:solidFill>
                <a:effectLst/>
                <a:latin typeface="Segoe UI" panose="020B0502040204020203" pitchFamily="34" charset="0"/>
              </a:rPr>
              <a:t>HDFS</a:t>
            </a:r>
            <a:r>
              <a:rPr lang="en-US" b="0" i="0" dirty="0">
                <a:solidFill>
                  <a:srgbClr val="171717"/>
                </a:solidFill>
                <a:effectLst/>
                <a:latin typeface="Segoe UI" panose="020B0502040204020203" pitchFamily="34" charset="0"/>
              </a:rPr>
              <a:t>). Hadoop is highly flexible and programmable analysis service, used by many organizations to examine large quantities of data. All Apache Hadoop environments can access data in Azure Data Lake Storage Gen2.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361491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Databricks is an analytics platform optimized for the Microsoft Azure cloud services platform. Designed with the founders of Apache Spark, Databricks is integrated with Azure to provide one-click setup, streamlined workflows, and an interactive workspace that enables collaboration between data scientists, data engineers, and business analysts.</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Apache Spark is a highly efficient data processing engine that can consume and process large amounts of data very quickly. There are a significant number of Spark libraries you can use to perform tasks such as SQL processing, aggregations, and to build and train machine learning models using your data.</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Azure Databricks provides a graphical user interface where you can define and test your processing step by step, before submitting it as a set of batch tasks. You can create Databricks scripts and query data using languages such as R, Python, and Scala. You write your Spark code using </a:t>
            </a:r>
            <a:r>
              <a:rPr lang="en-US" sz="2000" b="0" i="1" dirty="0">
                <a:solidFill>
                  <a:srgbClr val="171717"/>
                </a:solidFill>
                <a:effectLst/>
                <a:latin typeface="Segoe UI" panose="020B0502040204020203" pitchFamily="34" charset="0"/>
              </a:rPr>
              <a:t>notebooks</a:t>
            </a:r>
            <a:r>
              <a:rPr lang="en-US" sz="2000" b="0" i="0" dirty="0">
                <a:solidFill>
                  <a:srgbClr val="171717"/>
                </a:solidFill>
                <a:effectLst/>
                <a:latin typeface="Segoe UI" panose="020B0502040204020203" pitchFamily="34" charset="0"/>
              </a:rPr>
              <a:t>. A notebook contains </a:t>
            </a:r>
            <a:r>
              <a:rPr lang="en-US" sz="2000" b="0" i="1" dirty="0">
                <a:solidFill>
                  <a:srgbClr val="171717"/>
                </a:solidFill>
                <a:effectLst/>
                <a:latin typeface="Segoe UI" panose="020B0502040204020203" pitchFamily="34" charset="0"/>
              </a:rPr>
              <a:t>cells</a:t>
            </a:r>
            <a:r>
              <a:rPr lang="en-US" sz="2000" b="0" i="0" dirty="0">
                <a:solidFill>
                  <a:srgbClr val="171717"/>
                </a:solidFill>
                <a:effectLst/>
                <a:latin typeface="Segoe UI" panose="020B0502040204020203" pitchFamily="34" charset="0"/>
              </a:rPr>
              <a:t>, each of which contains a separate block of code. When you run a notebook, the code in each cell is passed to Spark in turn for execution.</a:t>
            </a:r>
            <a:endParaRPr lang="en-US" sz="2000" dirty="0"/>
          </a:p>
          <a:p>
            <a:endParaRPr lang="en-US" dirty="0"/>
          </a:p>
        </p:txBody>
      </p:sp>
      <p:sp>
        <p:nvSpPr>
          <p:cNvPr id="4" name="Slide Number Placeholder 3"/>
          <p:cNvSpPr>
            <a:spLocks noGrp="1"/>
          </p:cNvSpPr>
          <p:nvPr>
            <p:ph type="sldNum" sz="quarter" idx="5"/>
          </p:nvPr>
        </p:nvSpPr>
        <p:spPr/>
        <p:txBody>
          <a:bodyPr/>
          <a:lstStyle/>
          <a:p>
            <a:fld id="{D91636E9-2486-48CF-8220-07914262A6C5}" type="slidenum">
              <a:rPr lang="en-US" smtClean="0"/>
              <a:t>34</a:t>
            </a:fld>
            <a:endParaRPr lang="en-US"/>
          </a:p>
        </p:txBody>
      </p:sp>
    </p:spTree>
    <p:extLst>
      <p:ext uri="{BB962C8B-B14F-4D97-AF65-F5344CB8AC3E}">
        <p14:creationId xmlns:p14="http://schemas.microsoft.com/office/powerpoint/2010/main" val="1566689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6369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582681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SQL pool</a:t>
            </a:r>
            <a:r>
              <a:rPr lang="en-US" sz="882" b="0" kern="1200" dirty="0">
                <a:solidFill>
                  <a:schemeClr val="tx1"/>
                </a:solidFill>
                <a:effectLst/>
                <a:latin typeface="Segoe UI Light" pitchFamily="34" charset="0"/>
                <a:ea typeface="+mn-ea"/>
                <a:cs typeface="+mn-cs"/>
              </a:rPr>
              <a:t>: This is a collection of servers running Transact-SQL. Transact-SQL is the dialect of SQL used by Azure SQL Database, and Microsoft SQL Server. You write your data processing logic using Transact-SQL.</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Spark pool</a:t>
            </a:r>
            <a:r>
              <a:rPr lang="en-US" sz="882" b="0" kern="1200" dirty="0">
                <a:solidFill>
                  <a:schemeClr val="tx1"/>
                </a:solidFill>
                <a:effectLst/>
                <a:latin typeface="Segoe UI Light" pitchFamily="34" charset="0"/>
                <a:ea typeface="+mn-ea"/>
                <a:cs typeface="+mn-cs"/>
              </a:rPr>
              <a:t>: This is a cluster of servers running Apache Spark to process data. </a:t>
            </a:r>
          </a:p>
          <a:p>
            <a:r>
              <a:rPr lang="en-US" sz="882" b="0" kern="1200" dirty="0">
                <a:solidFill>
                  <a:schemeClr val="tx1"/>
                </a:solidFill>
                <a:effectLst/>
                <a:latin typeface="Segoe UI Light" pitchFamily="34" charset="0"/>
                <a:ea typeface="+mn-ea"/>
                <a:cs typeface="+mn-cs"/>
              </a:rPr>
              <a:t>You write your data processing logic using one of the four supported languages: Python, Scala, SQL, and C# (via .NET for Apache Spark). Spark pools support Azure Machine Learning through integration with the SparkML and AzureML packages.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Pipelines</a:t>
            </a:r>
            <a:r>
              <a:rPr lang="en-US" sz="882" b="0" kern="1200" dirty="0">
                <a:solidFill>
                  <a:schemeClr val="tx1"/>
                </a:solidFill>
                <a:effectLst/>
                <a:latin typeface="Segoe UI Light" pitchFamily="34" charset="0"/>
                <a:ea typeface="+mn-ea"/>
                <a:cs typeface="+mn-cs"/>
              </a:rPr>
              <a:t>: A Synapse pipeline is a logical grouping of activities that together perform a task. </a:t>
            </a:r>
          </a:p>
          <a:p>
            <a:r>
              <a:rPr lang="en-US" sz="882" b="0" kern="1200" dirty="0">
                <a:solidFill>
                  <a:schemeClr val="tx1"/>
                </a:solidFill>
                <a:effectLst/>
                <a:latin typeface="Segoe UI Light" pitchFamily="34" charset="0"/>
                <a:ea typeface="+mn-ea"/>
                <a:cs typeface="+mn-cs"/>
              </a:rPr>
              <a:t>The activities in a pipeline define actions to perform on your data. For example, you might use a copy activity to transform data from a source dataset to a destination dataset. You could include activities that transform the data as it is transferred, or you might combine data from multiple sources together.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Link</a:t>
            </a:r>
            <a:r>
              <a:rPr lang="en-US" sz="882" b="0" kern="1200" dirty="0">
                <a:solidFill>
                  <a:schemeClr val="tx1"/>
                </a:solidFill>
                <a:effectLst/>
                <a:latin typeface="Segoe UI Light" pitchFamily="34" charset="0"/>
                <a:ea typeface="+mn-ea"/>
                <a:cs typeface="+mn-cs"/>
              </a:rPr>
              <a:t>: This component allows you to connect to Cosmos DB. You can use it to perform near real-time analytics over the operational data stored in a Cosmos DB database.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Studio</a:t>
            </a:r>
            <a:r>
              <a:rPr lang="en-US" sz="882" b="0" kern="1200" dirty="0">
                <a:solidFill>
                  <a:schemeClr val="tx1"/>
                </a:solidFill>
                <a:effectLst/>
                <a:latin typeface="Segoe UI Light" pitchFamily="34" charset="0"/>
                <a:ea typeface="+mn-ea"/>
                <a:cs typeface="+mn-cs"/>
              </a:rPr>
              <a:t>: This is a web user interface that enables data engineers to access all the Synapse Analytics tools. You can use Synapse Studio to create SQL and Spark pools, define and run pipelines, and configure links to external data sources.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71648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Here are the basic building blocks in Power BI:</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Visualizations</a:t>
            </a:r>
          </a:p>
          <a:p>
            <a:r>
              <a:rPr lang="en-US" sz="882" b="0" kern="1200" dirty="0">
                <a:solidFill>
                  <a:schemeClr val="tx1"/>
                </a:solidFill>
                <a:effectLst/>
                <a:latin typeface="Segoe UI Light" pitchFamily="34" charset="0"/>
                <a:ea typeface="+mn-ea"/>
                <a:cs typeface="+mn-cs"/>
              </a:rPr>
              <a:t>* Datasets</a:t>
            </a:r>
          </a:p>
          <a:p>
            <a:r>
              <a:rPr lang="en-US" sz="882" b="0" kern="1200" dirty="0">
                <a:solidFill>
                  <a:schemeClr val="tx1"/>
                </a:solidFill>
                <a:effectLst/>
                <a:latin typeface="Segoe UI Light" pitchFamily="34" charset="0"/>
                <a:ea typeface="+mn-ea"/>
                <a:cs typeface="+mn-cs"/>
              </a:rPr>
              <a:t>* Reports</a:t>
            </a:r>
          </a:p>
          <a:p>
            <a:r>
              <a:rPr lang="en-US" sz="882" b="0" kern="1200" dirty="0">
                <a:solidFill>
                  <a:schemeClr val="tx1"/>
                </a:solidFill>
                <a:effectLst/>
                <a:latin typeface="Segoe UI Light" pitchFamily="34" charset="0"/>
                <a:ea typeface="+mn-ea"/>
                <a:cs typeface="+mn-cs"/>
              </a:rPr>
              <a:t>* Dashboards</a:t>
            </a:r>
          </a:p>
          <a:p>
            <a:r>
              <a:rPr lang="en-US" sz="882" b="0" kern="1200" dirty="0">
                <a:solidFill>
                  <a:schemeClr val="tx1"/>
                </a:solidFill>
                <a:effectLst/>
                <a:latin typeface="Segoe UI Light" pitchFamily="34" charset="0"/>
                <a:ea typeface="+mn-ea"/>
                <a:cs typeface="+mn-cs"/>
              </a:rPr>
              <a:t>* Tiles</a:t>
            </a:r>
          </a:p>
          <a:p>
            <a:endParaRPr lang="en-US" dirty="0"/>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1. Bring data into Power BI Desktop as a dataset and create a report.</a:t>
            </a:r>
          </a:p>
          <a:p>
            <a:r>
              <a:rPr lang="en-US" sz="882" b="0" kern="1200" dirty="0">
                <a:solidFill>
                  <a:schemeClr val="tx1"/>
                </a:solidFill>
                <a:effectLst/>
                <a:latin typeface="Segoe UI Light" pitchFamily="34" charset="0"/>
                <a:ea typeface="+mn-ea"/>
                <a:cs typeface="+mn-cs"/>
              </a:rPr>
              <a:t>2. Publish to the Power BI service, where you can create new tiles and visualizations or build dashboards.</a:t>
            </a:r>
          </a:p>
          <a:p>
            <a:r>
              <a:rPr lang="en-US" sz="882" b="0" kern="1200" dirty="0">
                <a:solidFill>
                  <a:schemeClr val="tx1"/>
                </a:solidFill>
                <a:effectLst/>
                <a:latin typeface="Segoe UI Light" pitchFamily="34" charset="0"/>
                <a:ea typeface="+mn-ea"/>
                <a:cs typeface="+mn-cs"/>
              </a:rPr>
              <a:t>3. Share dashboards with others, especially people who are on the go.</a:t>
            </a:r>
          </a:p>
          <a:p>
            <a:r>
              <a:rPr lang="en-US" sz="882" b="0" kern="1200" dirty="0">
                <a:solidFill>
                  <a:schemeClr val="tx1"/>
                </a:solidFill>
                <a:effectLst/>
                <a:latin typeface="Segoe UI Light" pitchFamily="34" charset="0"/>
                <a:ea typeface="+mn-ea"/>
                <a:cs typeface="+mn-cs"/>
              </a:rPr>
              <a:t>4. View and interact with shared dashboards and reports in Power BI Mobile apps.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333499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AU" sz="2000" dirty="0"/>
              <a:t>There are a few elements of Power BI, with three being:</a:t>
            </a:r>
          </a:p>
          <a:p>
            <a:pPr marL="171450" indent="-171450">
              <a:buFontTx/>
              <a:buChar char="-"/>
            </a:pPr>
            <a:r>
              <a:rPr lang="en-AU" sz="2000" dirty="0"/>
              <a:t>The windows application called ‘Power BI Desktop’</a:t>
            </a:r>
          </a:p>
          <a:p>
            <a:pPr marL="171450" indent="-171450">
              <a:buFontTx/>
              <a:buChar char="-"/>
            </a:pPr>
            <a:r>
              <a:rPr lang="en-AU" sz="2000" dirty="0"/>
              <a:t>The Online SaaS Service called ‘Power BI Service’</a:t>
            </a:r>
          </a:p>
          <a:p>
            <a:pPr marL="171450" indent="-171450">
              <a:buFontTx/>
              <a:buChar char="-"/>
            </a:pPr>
            <a:r>
              <a:rPr lang="en-AU" sz="2000" dirty="0"/>
              <a:t>The Power BI apps for Windows, iOS and Android.</a:t>
            </a:r>
          </a:p>
          <a:p>
            <a:pPr marL="171450" indent="-171450">
              <a:buFontTx/>
              <a:buChar char="-"/>
            </a:pPr>
            <a:endParaRPr lang="en-AU" sz="2000" dirty="0"/>
          </a:p>
          <a:p>
            <a:pPr marL="0" indent="0">
              <a:buFontTx/>
              <a:buNone/>
            </a:pPr>
            <a:r>
              <a:rPr lang="en-AU" sz="2000" dirty="0"/>
              <a:t>There is also the Power BI Report Builder, to create reports to share via the Power BI Service</a:t>
            </a:r>
          </a:p>
          <a:p>
            <a:pPr marL="0" indent="0">
              <a:buFontTx/>
              <a:buNone/>
            </a:pPr>
            <a:r>
              <a:rPr lang="en-AU" sz="2000" dirty="0"/>
              <a:t>and the Power BI Report Server, an on-prem server where you can publish your Power BI reports after creating it via Power BI Desktop</a:t>
            </a:r>
          </a:p>
          <a:p>
            <a:pPr marL="0" indent="0">
              <a:buFontTx/>
              <a:buNone/>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79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i="0" u="none" strike="noStrike" baseline="0" dirty="0">
                <a:solidFill>
                  <a:srgbClr val="000000"/>
                </a:solidFill>
                <a:latin typeface="Segoe UI" panose="020B0502040204020203" pitchFamily="34" charset="0"/>
              </a:rPr>
              <a:t>Visualization </a:t>
            </a:r>
            <a:r>
              <a:rPr lang="en-US" sz="1200" b="0" i="0" u="none" strike="noStrike" baseline="0" dirty="0">
                <a:solidFill>
                  <a:srgbClr val="000000"/>
                </a:solidFill>
                <a:latin typeface="Segoe UI" panose="020B0502040204020203" pitchFamily="34" charset="0"/>
              </a:rPr>
              <a:t>(sometimes also referred to as a </a:t>
            </a:r>
            <a:r>
              <a:rPr lang="en-US" sz="1200" b="1" i="0" u="none" strike="noStrike" baseline="0" dirty="0">
                <a:solidFill>
                  <a:srgbClr val="000000"/>
                </a:solidFill>
                <a:latin typeface="Segoe UI" panose="020B0502040204020203" pitchFamily="34" charset="0"/>
              </a:rPr>
              <a:t>visual</a:t>
            </a:r>
            <a:r>
              <a:rPr lang="en-US" sz="1200" b="0" i="0" u="none" strike="noStrike" baseline="0" dirty="0">
                <a:solidFill>
                  <a:srgbClr val="000000"/>
                </a:solidFill>
                <a:latin typeface="Segoe UI" panose="020B0502040204020203" pitchFamily="34" charset="0"/>
              </a:rPr>
              <a:t>) is a visual representation of data, like a chart, a color-coded map, or other interesting things you can create to represent your data visually. Power BI has all sorts of visualization types, and more are coming all the time. </a:t>
            </a:r>
            <a:endParaRPr lang="en-US" b="0" i="0" dirty="0">
              <a:solidFill>
                <a:srgbClr val="D4D4D4"/>
              </a:solidFill>
              <a:effectLst/>
              <a:latin typeface="-apple-system"/>
            </a:endParaRPr>
          </a:p>
          <a:p>
            <a:endParaRPr lang="en-AU" dirty="0"/>
          </a:p>
          <a:p>
            <a:r>
              <a:rPr lang="en-US" sz="1200" b="0" i="0" u="none" strike="noStrike" baseline="0" dirty="0">
                <a:solidFill>
                  <a:srgbClr val="000000"/>
                </a:solidFill>
                <a:latin typeface="Segoe UI" panose="020B0502040204020203" pitchFamily="34" charset="0"/>
              </a:rPr>
              <a:t>A </a:t>
            </a:r>
            <a:r>
              <a:rPr lang="en-US" sz="1200" b="1" i="0" u="none" strike="noStrike" baseline="0" dirty="0">
                <a:solidFill>
                  <a:srgbClr val="000000"/>
                </a:solidFill>
                <a:latin typeface="Segoe UI" panose="020B0502040204020203" pitchFamily="34" charset="0"/>
              </a:rPr>
              <a:t>dataset </a:t>
            </a:r>
            <a:r>
              <a:rPr lang="en-US" sz="1200" b="0" i="0" u="none" strike="noStrike" baseline="0" dirty="0">
                <a:solidFill>
                  <a:srgbClr val="000000"/>
                </a:solidFill>
                <a:latin typeface="Segoe UI" panose="020B0502040204020203" pitchFamily="34" charset="0"/>
              </a:rPr>
              <a:t>is a collection of data that Power BI uses to create its visualizations. </a:t>
            </a:r>
            <a:r>
              <a:rPr lang="en-US" sz="1200" b="1" i="0" u="none" strike="noStrike" baseline="0" dirty="0">
                <a:solidFill>
                  <a:srgbClr val="000000"/>
                </a:solidFill>
                <a:latin typeface="Segoe UI" panose="020B0502040204020203" pitchFamily="34" charset="0"/>
              </a:rPr>
              <a:t>Datasets </a:t>
            </a:r>
            <a:r>
              <a:rPr lang="en-US" sz="1200" b="0" i="0" u="none" strike="noStrike" baseline="0" dirty="0">
                <a:solidFill>
                  <a:srgbClr val="000000"/>
                </a:solidFill>
                <a:latin typeface="Segoe UI" panose="020B0502040204020203" pitchFamily="34" charset="0"/>
              </a:rPr>
              <a:t>can also be a combination of many different sources, which you can filter and combine to provide a unique collection of data (a dataset) for use in Power BI.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report </a:t>
            </a:r>
            <a:r>
              <a:rPr lang="en-US" sz="1200" b="0" i="0" u="none" strike="noStrike" baseline="0" dirty="0">
                <a:solidFill>
                  <a:srgbClr val="000000"/>
                </a:solidFill>
                <a:latin typeface="Segoe UI" panose="020B0502040204020203" pitchFamily="34" charset="0"/>
              </a:rPr>
              <a:t>is a collection of visualizations that appear together on one or more pages. Just like any other report you might create for a sales presentation or write for a school assignment, a report in Power BI is a collection of items that are related to each other. </a:t>
            </a:r>
            <a:endParaRPr lang="en-AU" dirty="0"/>
          </a:p>
          <a:p>
            <a:endParaRPr lang="en-AU" dirty="0"/>
          </a:p>
          <a:p>
            <a:r>
              <a:rPr lang="en-US" sz="1200" b="0" i="0" u="none" strike="noStrike" baseline="0" dirty="0">
                <a:solidFill>
                  <a:srgbClr val="000000"/>
                </a:solidFill>
                <a:latin typeface="Segoe UI" panose="020B0502040204020203" pitchFamily="34" charset="0"/>
              </a:rPr>
              <a:t>When you're ready to share a single page from a report, or a collection of visualizations, you create a </a:t>
            </a:r>
            <a:r>
              <a:rPr lang="en-US" sz="1200" b="1" i="0" u="none" strike="noStrike" baseline="0" dirty="0">
                <a:solidFill>
                  <a:srgbClr val="000000"/>
                </a:solidFill>
                <a:latin typeface="Segoe UI" panose="020B0502040204020203" pitchFamily="34" charset="0"/>
              </a:rPr>
              <a:t>dashboard</a:t>
            </a:r>
            <a:r>
              <a:rPr lang="en-US" sz="1200" b="0" i="0" u="none" strike="noStrike" baseline="0" dirty="0">
                <a:solidFill>
                  <a:srgbClr val="000000"/>
                </a:solidFill>
                <a:latin typeface="Segoe UI" panose="020B0502040204020203" pitchFamily="34" charset="0"/>
              </a:rPr>
              <a:t>. Much like the dashboard in a car, a Power BI </a:t>
            </a:r>
            <a:r>
              <a:rPr lang="en-US" sz="1200" b="1" i="0" u="none" strike="noStrike" baseline="0" dirty="0">
                <a:solidFill>
                  <a:srgbClr val="000000"/>
                </a:solidFill>
                <a:latin typeface="Segoe UI" panose="020B0502040204020203" pitchFamily="34" charset="0"/>
              </a:rPr>
              <a:t>dashboard </a:t>
            </a:r>
            <a:r>
              <a:rPr lang="en-US" sz="1200" b="0" i="0" u="none" strike="noStrike" baseline="0" dirty="0">
                <a:solidFill>
                  <a:srgbClr val="000000"/>
                </a:solidFill>
                <a:latin typeface="Segoe UI" panose="020B0502040204020203" pitchFamily="34" charset="0"/>
              </a:rPr>
              <a:t>is a collection of visuals from a single page that you can share with others. Often, it's a selected group of visuals that provide quick insight into the data or story you're trying to present.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tile </a:t>
            </a:r>
            <a:r>
              <a:rPr lang="en-US" sz="1200" b="0" i="0" u="none" strike="noStrike" baseline="0" dirty="0">
                <a:solidFill>
                  <a:srgbClr val="000000"/>
                </a:solidFill>
                <a:latin typeface="Segoe UI" panose="020B0502040204020203" pitchFamily="34" charset="0"/>
              </a:rPr>
              <a:t>is a single visualization on a report or a dashboard. It's the rectangular box that holds an individual visual. In the following image, you see one tile, which is also surrounded by other tiles.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82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Instructor notes</a:t>
            </a:r>
          </a:p>
          <a:p>
            <a:pPr marL="0" indent="0">
              <a:buFont typeface="Arial" panose="020B0604020202020204" pitchFamily="34" charset="0"/>
              <a:buNone/>
            </a:pPr>
            <a:endParaRPr lang="en-US" sz="882"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Analytical workloads are typically read-only systems that store vast volumes of historical data or business metrics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Analytics can be based on a snapshot of the data at a given point in time, or a series of snapshots.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 example of analytical information is a report on monthly sales.</a:t>
            </a: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73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Differences between batch and streaming</a:t>
            </a:r>
            <a:endParaRPr lang="en-GB" b="0" dirty="0"/>
          </a:p>
          <a:p>
            <a:endParaRPr lang="en-GB" b="0" dirty="0"/>
          </a:p>
          <a:p>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*Data Scope*</a:t>
            </a:r>
            <a:r>
              <a:rPr lang="en-US" sz="882" b="0" kern="1200" dirty="0">
                <a:solidFill>
                  <a:schemeClr val="tx1"/>
                </a:solidFill>
                <a:effectLst/>
                <a:latin typeface="Segoe UI Light" pitchFamily="34" charset="0"/>
                <a:ea typeface="+mn-ea"/>
                <a:cs typeface="+mn-cs"/>
              </a:rPr>
              <a:t>: Batch processing can process all the data in the dataset. Stream processing typically only has access to the most recent data received, or within a rolling time window (the last 30 seconds, for example).</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*Data Size*</a:t>
            </a:r>
            <a:r>
              <a:rPr lang="en-US" sz="882" b="0" kern="1200" dirty="0">
                <a:solidFill>
                  <a:schemeClr val="tx1"/>
                </a:solidFill>
                <a:effectLst/>
                <a:latin typeface="Segoe UI Light" pitchFamily="34" charset="0"/>
                <a:ea typeface="+mn-ea"/>
                <a:cs typeface="+mn-cs"/>
              </a:rPr>
              <a:t>: Batch processing is suitable for handling large datasets efficiently. Stream processing is intended for individual records or </a:t>
            </a:r>
            <a:r>
              <a:rPr lang="en-US" sz="882" b="0" i="1" kern="1200" dirty="0">
                <a:solidFill>
                  <a:schemeClr val="tx1"/>
                </a:solidFill>
                <a:effectLst/>
                <a:latin typeface="Segoe UI Light" pitchFamily="34" charset="0"/>
                <a:ea typeface="+mn-ea"/>
                <a:cs typeface="+mn-cs"/>
              </a:rPr>
              <a:t>*micro batches*</a:t>
            </a:r>
            <a:r>
              <a:rPr lang="en-US" sz="882" b="0" kern="1200" dirty="0">
                <a:solidFill>
                  <a:schemeClr val="tx1"/>
                </a:solidFill>
                <a:effectLst/>
                <a:latin typeface="Segoe UI Light" pitchFamily="34" charset="0"/>
                <a:ea typeface="+mn-ea"/>
                <a:cs typeface="+mn-cs"/>
              </a:rPr>
              <a:t> consisting of few records.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*Performance*</a:t>
            </a:r>
            <a:r>
              <a:rPr lang="en-US" sz="882" b="0" kern="1200" dirty="0">
                <a:solidFill>
                  <a:schemeClr val="tx1"/>
                </a:solidFill>
                <a:effectLst/>
                <a:latin typeface="Segoe UI Light" pitchFamily="34" charset="0"/>
                <a:ea typeface="+mn-ea"/>
                <a:cs typeface="+mn-cs"/>
              </a:rPr>
              <a:t>: The latency for batch processing is typically a few hours. Stream processing typically occurs immediately, with latency in the order of seconds or milliseconds. Latency is the time taken for the data to be received and processed.</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*Analysis*</a:t>
            </a:r>
            <a:r>
              <a:rPr lang="en-US" sz="882" b="0" kern="1200" dirty="0">
                <a:solidFill>
                  <a:schemeClr val="tx1"/>
                </a:solidFill>
                <a:effectLst/>
                <a:latin typeface="Segoe UI Light" pitchFamily="34" charset="0"/>
                <a:ea typeface="+mn-ea"/>
                <a:cs typeface="+mn-cs"/>
              </a:rPr>
              <a:t>: You typically use batch processing for performing complex analytics. Stream processing is used for simple response functions, aggregates, or calculations such as rolling averages.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970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The main characteristics of a relational database are:</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All data is tabular. Entities are modeled as tables, each instance of an entity is a row in the table, and each property is defined as a column.</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All rows in the same table have the same set of columns.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table can contain any number of rows.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primary key uniquely identifies each row in a table. No two rows can share the same primary key.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foreign key references rows in another, related table. For each value in the foreign key column, there should be a row with the same value in the corresponding primary key column in the other table.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28058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1</a:t>
            </a:r>
            <a:r>
              <a:rPr lang="en-GB" baseline="30000" dirty="0"/>
              <a:t>st</a:t>
            </a:r>
            <a:r>
              <a:rPr lang="en-GB" dirty="0"/>
              <a:t> Normal Form (1NF) – Each cell should only contain one value</a:t>
            </a:r>
          </a:p>
          <a:p>
            <a:r>
              <a:rPr lang="en-GB" dirty="0"/>
              <a:t>2</a:t>
            </a:r>
            <a:r>
              <a:rPr lang="en-GB" baseline="30000" dirty="0"/>
              <a:t>nd</a:t>
            </a:r>
            <a:r>
              <a:rPr lang="en-GB" dirty="0"/>
              <a:t> normal form (2NF) – Every non-key column depends upon the whole key</a:t>
            </a:r>
          </a:p>
          <a:p>
            <a:r>
              <a:rPr lang="en-GB" dirty="0"/>
              <a:t>3</a:t>
            </a:r>
            <a:r>
              <a:rPr lang="en-GB" baseline="30000" dirty="0"/>
              <a:t>rd</a:t>
            </a:r>
            <a:r>
              <a:rPr lang="en-GB" dirty="0"/>
              <a:t> Normal form (3NF) – Columns do not depend on any non-key columns</a:t>
            </a:r>
          </a:p>
          <a:p>
            <a:endParaRPr lang="en-GB" dirty="0"/>
          </a:p>
          <a:p>
            <a:r>
              <a:rPr lang="en-GB" dirty="0"/>
              <a:t>In the above example, in the Orders table, Customer Phone depends upon Customer Name which breaks 3NF. This is resolved on the next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76016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Use an analogy of a book index. Without the index, you would have to read the whole book every time you wanted to find something. The disadvantage of an index is that every time you update information in the book, you need to update the index.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07296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Data doesn’t follow rules of relational data.</a:t>
            </a:r>
          </a:p>
          <a:p>
            <a:endParaRPr lang="en-GB" dirty="0"/>
          </a:p>
          <a:p>
            <a:r>
              <a:rPr lang="en-GB" dirty="0"/>
              <a:t>Because data can be loaded in its native form, it can be loaded quickly.</a:t>
            </a:r>
          </a:p>
          <a:p>
            <a:endParaRPr lang="en-GB" dirty="0"/>
          </a:p>
          <a:p>
            <a:r>
              <a:rPr lang="en-GB" dirty="0"/>
              <a:t>Very flexible and good for unknown data or queries.</a:t>
            </a:r>
          </a:p>
          <a:p>
            <a:endParaRPr lang="en-GB" dirty="0"/>
          </a:p>
          <a:p>
            <a:r>
              <a:rPr lang="en-GB" dirty="0"/>
              <a:t>Less good for known data structures and known queries.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18352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 name="Footer Placeholder 1">
            <a:extLst>
              <a:ext uri="{FF2B5EF4-FFF2-40B4-BE49-F238E27FC236}">
                <a16:creationId xmlns:a16="http://schemas.microsoft.com/office/drawing/2014/main" id="{451E7629-9F50-4C81-A65E-863E258CE75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41.wmf"/><Relationship Id="rId4" Type="http://schemas.openxmlformats.org/officeDocument/2006/relationships/image" Target="../media/image40.w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6.sv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5.png"/><Relationship Id="rId2" Type="http://schemas.openxmlformats.org/officeDocument/2006/relationships/notesSlide" Target="../notesSlides/notesSlide13.xml"/><Relationship Id="rId16" Type="http://schemas.openxmlformats.org/officeDocument/2006/relationships/image" Target="../media/image33.svg"/><Relationship Id="rId1" Type="http://schemas.openxmlformats.org/officeDocument/2006/relationships/slideLayout" Target="../slideLayouts/slideLayout9.xml"/><Relationship Id="rId6" Type="http://schemas.openxmlformats.org/officeDocument/2006/relationships/image" Target="../media/image27.svg"/><Relationship Id="rId11" Type="http://schemas.openxmlformats.org/officeDocument/2006/relationships/image" Target="../media/image51.png"/><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54.sv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1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69.emf"/></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78.emf"/><Relationship Id="rId4" Type="http://schemas.openxmlformats.org/officeDocument/2006/relationships/image" Target="../media/image77.emf"/></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svg"/><Relationship Id="rId11" Type="http://schemas.openxmlformats.org/officeDocument/2006/relationships/image" Target="../media/image21.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01.emf"/><Relationship Id="rId11" Type="http://schemas.openxmlformats.org/officeDocument/2006/relationships/image" Target="../media/image21.png"/><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36.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09.emf"/><Relationship Id="rId11" Type="http://schemas.openxmlformats.org/officeDocument/2006/relationships/image" Target="../media/image21.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21.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D449-CDA8-4316-AF23-314E306FAA2E}"/>
              </a:ext>
            </a:extLst>
          </p:cNvPr>
          <p:cNvSpPr>
            <a:spLocks noGrp="1"/>
          </p:cNvSpPr>
          <p:nvPr>
            <p:ph type="title"/>
          </p:nvPr>
        </p:nvSpPr>
        <p:spPr/>
        <p:txBody>
          <a:bodyPr/>
          <a:lstStyle/>
          <a:p>
            <a:r>
              <a:rPr lang="en-US" dirty="0"/>
              <a:t>What is data?</a:t>
            </a:r>
          </a:p>
        </p:txBody>
      </p:sp>
      <p:sp>
        <p:nvSpPr>
          <p:cNvPr id="3" name="Text Placeholder 2">
            <a:extLst>
              <a:ext uri="{FF2B5EF4-FFF2-40B4-BE49-F238E27FC236}">
                <a16:creationId xmlns:a16="http://schemas.microsoft.com/office/drawing/2014/main" id="{8FE7B4EC-EE3A-473F-99DB-3E8BDBDB6A72}"/>
              </a:ext>
            </a:extLst>
          </p:cNvPr>
          <p:cNvSpPr>
            <a:spLocks noGrp="1"/>
          </p:cNvSpPr>
          <p:nvPr>
            <p:ph type="body" sz="quarter" idx="10"/>
          </p:nvPr>
        </p:nvSpPr>
        <p:spPr>
          <a:xfrm>
            <a:off x="418643" y="1083334"/>
            <a:ext cx="11341268" cy="707886"/>
          </a:xfrm>
        </p:spPr>
        <p:txBody>
          <a:bodyPr/>
          <a:lstStyle/>
          <a:p>
            <a:r>
              <a:rPr lang="en-US" spc="0" dirty="0"/>
              <a:t>Collection of facts, numbers, descriptions, objects , stored in a structured, semi-structured,</a:t>
            </a:r>
            <a:br>
              <a:rPr lang="en-US" spc="0" dirty="0"/>
            </a:br>
            <a:r>
              <a:rPr lang="en-US" spc="0" dirty="0"/>
              <a:t>unstructured way</a:t>
            </a:r>
          </a:p>
        </p:txBody>
      </p:sp>
      <p:sp>
        <p:nvSpPr>
          <p:cNvPr id="8" name="Rectangle 7">
            <a:extLst>
              <a:ext uri="{FF2B5EF4-FFF2-40B4-BE49-F238E27FC236}">
                <a16:creationId xmlns:a16="http://schemas.microsoft.com/office/drawing/2014/main" id="{4A72B7B9-DE85-4AE8-BFAC-9B2A4E1E37D5}"/>
              </a:ext>
            </a:extLst>
          </p:cNvPr>
          <p:cNvSpPr/>
          <p:nvPr/>
        </p:nvSpPr>
        <p:spPr bwMode="auto">
          <a:xfrm>
            <a:off x="427039" y="1900406"/>
            <a:ext cx="3708536"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nSpc>
                <a:spcPct val="90000"/>
              </a:lnSpc>
              <a:spcAft>
                <a:spcPts val="600"/>
              </a:spcAft>
            </a:pPr>
            <a:r>
              <a:rPr lang="en-US" sz="1800" dirty="0">
                <a:solidFill>
                  <a:schemeClr val="bg1"/>
                </a:solidFill>
                <a:latin typeface="+mj-lt"/>
              </a:rPr>
              <a:t>Structured</a:t>
            </a:r>
          </a:p>
        </p:txBody>
      </p:sp>
      <p:sp>
        <p:nvSpPr>
          <p:cNvPr id="9" name="Rectangle 8">
            <a:extLst>
              <a:ext uri="{FF2B5EF4-FFF2-40B4-BE49-F238E27FC236}">
                <a16:creationId xmlns:a16="http://schemas.microsoft.com/office/drawing/2014/main" id="{64AD9EC9-F328-4E3C-8A99-AD50121592A7}"/>
              </a:ext>
              <a:ext uri="{C183D7F6-B498-43B3-948B-1728B52AA6E4}">
                <adec:decorative xmlns:adec="http://schemas.microsoft.com/office/drawing/2017/decorative" val="1"/>
              </a:ext>
            </a:extLst>
          </p:cNvPr>
          <p:cNvSpPr/>
          <p:nvPr/>
        </p:nvSpPr>
        <p:spPr bwMode="auto">
          <a:xfrm>
            <a:off x="427039" y="2347913"/>
            <a:ext cx="3708536" cy="31813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724D9F7E-A463-4363-8E8A-379B69D32932}"/>
              </a:ext>
              <a:ext uri="{C183D7F6-B498-43B3-948B-1728B52AA6E4}">
                <adec:decorative xmlns:adec="http://schemas.microsoft.com/office/drawing/2017/decorative" val="0"/>
              </a:ext>
            </a:extLst>
          </p:cNvPr>
          <p:cNvGraphicFramePr>
            <a:graphicFrameLocks noGrp="1"/>
          </p:cNvGraphicFramePr>
          <p:nvPr/>
        </p:nvGraphicFramePr>
        <p:xfrm>
          <a:off x="511161" y="2417075"/>
          <a:ext cx="3540292" cy="966216"/>
        </p:xfrm>
        <a:graphic>
          <a:graphicData uri="http://schemas.openxmlformats.org/drawingml/2006/table">
            <a:tbl>
              <a:tblPr firstRow="1" bandRow="1">
                <a:tableStyleId>{5C22544A-7EE6-4342-B048-85BDC9FD1C3A}</a:tableStyleId>
              </a:tblPr>
              <a:tblGrid>
                <a:gridCol w="505756">
                  <a:extLst>
                    <a:ext uri="{9D8B030D-6E8A-4147-A177-3AD203B41FA5}">
                      <a16:colId xmlns:a16="http://schemas.microsoft.com/office/drawing/2014/main" val="1727388637"/>
                    </a:ext>
                  </a:extLst>
                </a:gridCol>
                <a:gridCol w="505756">
                  <a:extLst>
                    <a:ext uri="{9D8B030D-6E8A-4147-A177-3AD203B41FA5}">
                      <a16:colId xmlns:a16="http://schemas.microsoft.com/office/drawing/2014/main" val="2933502934"/>
                    </a:ext>
                  </a:extLst>
                </a:gridCol>
                <a:gridCol w="505756">
                  <a:extLst>
                    <a:ext uri="{9D8B030D-6E8A-4147-A177-3AD203B41FA5}">
                      <a16:colId xmlns:a16="http://schemas.microsoft.com/office/drawing/2014/main" val="3275465788"/>
                    </a:ext>
                  </a:extLst>
                </a:gridCol>
                <a:gridCol w="505756">
                  <a:extLst>
                    <a:ext uri="{9D8B030D-6E8A-4147-A177-3AD203B41FA5}">
                      <a16:colId xmlns:a16="http://schemas.microsoft.com/office/drawing/2014/main" val="942075906"/>
                    </a:ext>
                  </a:extLst>
                </a:gridCol>
                <a:gridCol w="505756">
                  <a:extLst>
                    <a:ext uri="{9D8B030D-6E8A-4147-A177-3AD203B41FA5}">
                      <a16:colId xmlns:a16="http://schemas.microsoft.com/office/drawing/2014/main" val="1462656416"/>
                    </a:ext>
                  </a:extLst>
                </a:gridCol>
                <a:gridCol w="505756">
                  <a:extLst>
                    <a:ext uri="{9D8B030D-6E8A-4147-A177-3AD203B41FA5}">
                      <a16:colId xmlns:a16="http://schemas.microsoft.com/office/drawing/2014/main" val="299907239"/>
                    </a:ext>
                  </a:extLst>
                </a:gridCol>
                <a:gridCol w="505756">
                  <a:extLst>
                    <a:ext uri="{9D8B030D-6E8A-4147-A177-3AD203B41FA5}">
                      <a16:colId xmlns:a16="http://schemas.microsoft.com/office/drawing/2014/main" val="2578400319"/>
                    </a:ext>
                  </a:extLst>
                </a:gridCol>
              </a:tblGrid>
              <a:tr h="0">
                <a:tc>
                  <a:txBody>
                    <a:bodyPr/>
                    <a:lstStyle/>
                    <a:p>
                      <a:r>
                        <a:rPr lang="en-US" sz="900" dirty="0"/>
                        <a:t>Table</a:t>
                      </a:r>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11" name="Table 3">
            <a:extLst>
              <a:ext uri="{FF2B5EF4-FFF2-40B4-BE49-F238E27FC236}">
                <a16:creationId xmlns:a16="http://schemas.microsoft.com/office/drawing/2014/main" id="{8B8A81D3-1498-464F-AB30-7BCCB538AF8F}"/>
              </a:ext>
              <a:ext uri="{C183D7F6-B498-43B3-948B-1728B52AA6E4}">
                <adec:decorative xmlns:adec="http://schemas.microsoft.com/office/drawing/2017/decorative" val="0"/>
              </a:ext>
            </a:extLst>
          </p:cNvPr>
          <p:cNvGraphicFramePr>
            <a:graphicFrameLocks noGrp="1"/>
          </p:cNvGraphicFramePr>
          <p:nvPr/>
        </p:nvGraphicFramePr>
        <p:xfrm>
          <a:off x="741628" y="3588189"/>
          <a:ext cx="1197708" cy="484632"/>
        </p:xfrm>
        <a:graphic>
          <a:graphicData uri="http://schemas.openxmlformats.org/drawingml/2006/table">
            <a:tbl>
              <a:tblPr firstRow="1" bandRow="1">
                <a:tableStyleId>{5C22544A-7EE6-4342-B048-85BDC9FD1C3A}</a:tableStyleId>
              </a:tblPr>
              <a:tblGrid>
                <a:gridCol w="399236">
                  <a:extLst>
                    <a:ext uri="{9D8B030D-6E8A-4147-A177-3AD203B41FA5}">
                      <a16:colId xmlns:a16="http://schemas.microsoft.com/office/drawing/2014/main" val="1727388637"/>
                    </a:ext>
                  </a:extLst>
                </a:gridCol>
                <a:gridCol w="399236">
                  <a:extLst>
                    <a:ext uri="{9D8B030D-6E8A-4147-A177-3AD203B41FA5}">
                      <a16:colId xmlns:a16="http://schemas.microsoft.com/office/drawing/2014/main" val="299907239"/>
                    </a:ext>
                  </a:extLst>
                </a:gridCol>
                <a:gridCol w="399236">
                  <a:extLst>
                    <a:ext uri="{9D8B030D-6E8A-4147-A177-3AD203B41FA5}">
                      <a16:colId xmlns:a16="http://schemas.microsoft.com/office/drawing/2014/main" val="2578400319"/>
                    </a:ext>
                  </a:extLst>
                </a:gridCol>
              </a:tblGrid>
              <a:tr h="150880">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12" name="Connector: Elbow 11">
            <a:extLst>
              <a:ext uri="{FF2B5EF4-FFF2-40B4-BE49-F238E27FC236}">
                <a16:creationId xmlns:a16="http://schemas.microsoft.com/office/drawing/2014/main" id="{7DAEEE8D-58BC-4F04-8C7C-33CFCBDDBF79}"/>
              </a:ext>
              <a:ext uri="{C183D7F6-B498-43B3-948B-1728B52AA6E4}">
                <adec:decorative xmlns:adec="http://schemas.microsoft.com/office/drawing/2017/decorative" val="1"/>
              </a:ext>
            </a:extLst>
          </p:cNvPr>
          <p:cNvCxnSpPr>
            <a:cxnSpLocks/>
            <a:stCxn id="11" idx="1"/>
            <a:endCxn id="13" idx="0"/>
          </p:cNvCxnSpPr>
          <p:nvPr/>
        </p:nvCxnSpPr>
        <p:spPr>
          <a:xfrm rot="10800000" flipH="1" flipV="1">
            <a:off x="741627" y="3830505"/>
            <a:ext cx="604523" cy="666512"/>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5CAD6BB4-378B-4E8C-B884-4867FEC5C0DE}"/>
              </a:ext>
              <a:ext uri="{C183D7F6-B498-43B3-948B-1728B52AA6E4}">
                <adec:decorative xmlns:adec="http://schemas.microsoft.com/office/drawing/2017/decorative" val="0"/>
              </a:ext>
            </a:extLst>
          </p:cNvPr>
          <p:cNvGraphicFramePr>
            <a:graphicFrameLocks noGrp="1"/>
          </p:cNvGraphicFramePr>
          <p:nvPr/>
        </p:nvGraphicFramePr>
        <p:xfrm>
          <a:off x="747297" y="4497017"/>
          <a:ext cx="1197708" cy="807720"/>
        </p:xfrm>
        <a:graphic>
          <a:graphicData uri="http://schemas.openxmlformats.org/drawingml/2006/table">
            <a:tbl>
              <a:tblPr firstRow="1" bandRow="1">
                <a:tableStyleId>{5C22544A-7EE6-4342-B048-85BDC9FD1C3A}</a:tableStyleId>
              </a:tblPr>
              <a:tblGrid>
                <a:gridCol w="399236">
                  <a:extLst>
                    <a:ext uri="{9D8B030D-6E8A-4147-A177-3AD203B41FA5}">
                      <a16:colId xmlns:a16="http://schemas.microsoft.com/office/drawing/2014/main" val="1727388637"/>
                    </a:ext>
                  </a:extLst>
                </a:gridCol>
                <a:gridCol w="399236">
                  <a:extLst>
                    <a:ext uri="{9D8B030D-6E8A-4147-A177-3AD203B41FA5}">
                      <a16:colId xmlns:a16="http://schemas.microsoft.com/office/drawing/2014/main" val="299907239"/>
                    </a:ext>
                  </a:extLst>
                </a:gridCol>
                <a:gridCol w="399236">
                  <a:extLst>
                    <a:ext uri="{9D8B030D-6E8A-4147-A177-3AD203B41FA5}">
                      <a16:colId xmlns:a16="http://schemas.microsoft.com/office/drawing/2014/main" val="2578400319"/>
                    </a:ext>
                  </a:extLst>
                </a:gridCol>
              </a:tblGrid>
              <a:tr h="0">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4" name="Connector: Elbow 50">
            <a:extLst>
              <a:ext uri="{FF2B5EF4-FFF2-40B4-BE49-F238E27FC236}">
                <a16:creationId xmlns:a16="http://schemas.microsoft.com/office/drawing/2014/main" id="{6FE4BA33-0E89-434E-AD2B-EC114010EFAF}"/>
              </a:ext>
              <a:ext uri="{C183D7F6-B498-43B3-948B-1728B52AA6E4}">
                <adec:decorative xmlns:adec="http://schemas.microsoft.com/office/drawing/2017/decorative" val="1"/>
              </a:ext>
            </a:extLst>
          </p:cNvPr>
          <p:cNvCxnSpPr/>
          <p:nvPr/>
        </p:nvCxnSpPr>
        <p:spPr>
          <a:xfrm>
            <a:off x="1939336" y="3685837"/>
            <a:ext cx="411190"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DFC76EF2-092C-45A9-992B-8130BC6F2056}"/>
              </a:ext>
              <a:ext uri="{C183D7F6-B498-43B3-948B-1728B52AA6E4}">
                <adec:decorative xmlns:adec="http://schemas.microsoft.com/office/drawing/2017/decorative" val="0"/>
              </a:ext>
            </a:extLst>
          </p:cNvPr>
          <p:cNvGraphicFramePr>
            <a:graphicFrameLocks noGrp="1"/>
          </p:cNvGraphicFramePr>
          <p:nvPr/>
        </p:nvGraphicFramePr>
        <p:xfrm>
          <a:off x="2350526" y="3588189"/>
          <a:ext cx="1457960" cy="1011624"/>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727388637"/>
                    </a:ext>
                  </a:extLst>
                </a:gridCol>
                <a:gridCol w="208280">
                  <a:extLst>
                    <a:ext uri="{9D8B030D-6E8A-4147-A177-3AD203B41FA5}">
                      <a16:colId xmlns:a16="http://schemas.microsoft.com/office/drawing/2014/main" val="2933502934"/>
                    </a:ext>
                  </a:extLst>
                </a:gridCol>
                <a:gridCol w="208280">
                  <a:extLst>
                    <a:ext uri="{9D8B030D-6E8A-4147-A177-3AD203B41FA5}">
                      <a16:colId xmlns:a16="http://schemas.microsoft.com/office/drawing/2014/main" val="3275465788"/>
                    </a:ext>
                  </a:extLst>
                </a:gridCol>
                <a:gridCol w="208280">
                  <a:extLst>
                    <a:ext uri="{9D8B030D-6E8A-4147-A177-3AD203B41FA5}">
                      <a16:colId xmlns:a16="http://schemas.microsoft.com/office/drawing/2014/main" val="942075906"/>
                    </a:ext>
                  </a:extLst>
                </a:gridCol>
                <a:gridCol w="208280">
                  <a:extLst>
                    <a:ext uri="{9D8B030D-6E8A-4147-A177-3AD203B41FA5}">
                      <a16:colId xmlns:a16="http://schemas.microsoft.com/office/drawing/2014/main" val="1462656416"/>
                    </a:ext>
                  </a:extLst>
                </a:gridCol>
                <a:gridCol w="208280">
                  <a:extLst>
                    <a:ext uri="{9D8B030D-6E8A-4147-A177-3AD203B41FA5}">
                      <a16:colId xmlns:a16="http://schemas.microsoft.com/office/drawing/2014/main" val="299907239"/>
                    </a:ext>
                  </a:extLst>
                </a:gridCol>
                <a:gridCol w="208280">
                  <a:extLst>
                    <a:ext uri="{9D8B030D-6E8A-4147-A177-3AD203B41FA5}">
                      <a16:colId xmlns:a16="http://schemas.microsoft.com/office/drawing/2014/main" val="2578400319"/>
                    </a:ext>
                  </a:extLst>
                </a:gridCol>
              </a:tblGrid>
              <a:tr h="168604">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6" name="Connector: Elbow 15">
            <a:extLst>
              <a:ext uri="{FF2B5EF4-FFF2-40B4-BE49-F238E27FC236}">
                <a16:creationId xmlns:a16="http://schemas.microsoft.com/office/drawing/2014/main" id="{9DE18EED-EEBC-4B8A-86DE-7CC55D3F2282}"/>
              </a:ext>
              <a:ext uri="{C183D7F6-B498-43B3-948B-1728B52AA6E4}">
                <adec:decorative xmlns:adec="http://schemas.microsoft.com/office/drawing/2017/decorative" val="1"/>
              </a:ext>
            </a:extLst>
          </p:cNvPr>
          <p:cNvCxnSpPr>
            <a:cxnSpLocks/>
          </p:cNvCxnSpPr>
          <p:nvPr/>
        </p:nvCxnSpPr>
        <p:spPr>
          <a:xfrm rot="16200000" flipH="1">
            <a:off x="2453105" y="4214590"/>
            <a:ext cx="1305068" cy="52266"/>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7" name="Table 3">
            <a:extLst>
              <a:ext uri="{FF2B5EF4-FFF2-40B4-BE49-F238E27FC236}">
                <a16:creationId xmlns:a16="http://schemas.microsoft.com/office/drawing/2014/main" id="{8580D204-A25B-49B3-863B-FB7518D97B36}"/>
              </a:ext>
              <a:ext uri="{C183D7F6-B498-43B3-948B-1728B52AA6E4}">
                <adec:decorative xmlns:adec="http://schemas.microsoft.com/office/drawing/2017/decorative" val="0"/>
              </a:ext>
            </a:extLst>
          </p:cNvPr>
          <p:cNvGraphicFramePr>
            <a:graphicFrameLocks noGrp="1"/>
          </p:cNvGraphicFramePr>
          <p:nvPr/>
        </p:nvGraphicFramePr>
        <p:xfrm>
          <a:off x="2610777" y="4893257"/>
          <a:ext cx="1197708" cy="484632"/>
        </p:xfrm>
        <a:graphic>
          <a:graphicData uri="http://schemas.openxmlformats.org/drawingml/2006/table">
            <a:tbl>
              <a:tblPr firstRow="1" bandRow="1">
                <a:tableStyleId>{5C22544A-7EE6-4342-B048-85BDC9FD1C3A}</a:tableStyleId>
              </a:tblPr>
              <a:tblGrid>
                <a:gridCol w="399236">
                  <a:extLst>
                    <a:ext uri="{9D8B030D-6E8A-4147-A177-3AD203B41FA5}">
                      <a16:colId xmlns:a16="http://schemas.microsoft.com/office/drawing/2014/main" val="1727388637"/>
                    </a:ext>
                  </a:extLst>
                </a:gridCol>
                <a:gridCol w="399236">
                  <a:extLst>
                    <a:ext uri="{9D8B030D-6E8A-4147-A177-3AD203B41FA5}">
                      <a16:colId xmlns:a16="http://schemas.microsoft.com/office/drawing/2014/main" val="299907239"/>
                    </a:ext>
                  </a:extLst>
                </a:gridCol>
                <a:gridCol w="399236">
                  <a:extLst>
                    <a:ext uri="{9D8B030D-6E8A-4147-A177-3AD203B41FA5}">
                      <a16:colId xmlns:a16="http://schemas.microsoft.com/office/drawing/2014/main" val="2578400319"/>
                    </a:ext>
                  </a:extLst>
                </a:gridCol>
              </a:tblGrid>
              <a:tr h="150880">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8" name="Rectangle 17">
            <a:extLst>
              <a:ext uri="{FF2B5EF4-FFF2-40B4-BE49-F238E27FC236}">
                <a16:creationId xmlns:a16="http://schemas.microsoft.com/office/drawing/2014/main" id="{E5F9A874-8C0B-48E5-8D1D-13104C044A89}"/>
              </a:ext>
            </a:extLst>
          </p:cNvPr>
          <p:cNvSpPr/>
          <p:nvPr/>
        </p:nvSpPr>
        <p:spPr bwMode="auto">
          <a:xfrm>
            <a:off x="4245702" y="1900406"/>
            <a:ext cx="3708536"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bg1"/>
                </a:solidFill>
                <a:latin typeface="+mj-lt"/>
                <a:cs typeface="Segoe UI" pitchFamily="34" charset="0"/>
              </a:rPr>
              <a:t>Semi-structured</a:t>
            </a:r>
          </a:p>
        </p:txBody>
      </p:sp>
      <p:sp>
        <p:nvSpPr>
          <p:cNvPr id="26" name="Rectangle 25">
            <a:extLst>
              <a:ext uri="{FF2B5EF4-FFF2-40B4-BE49-F238E27FC236}">
                <a16:creationId xmlns:a16="http://schemas.microsoft.com/office/drawing/2014/main" id="{215B9A69-E046-4D1D-A811-9EE79589A808}"/>
              </a:ext>
              <a:ext uri="{C183D7F6-B498-43B3-948B-1728B52AA6E4}">
                <adec:decorative xmlns:adec="http://schemas.microsoft.com/office/drawing/2017/decorative" val="1"/>
              </a:ext>
            </a:extLst>
          </p:cNvPr>
          <p:cNvSpPr/>
          <p:nvPr/>
        </p:nvSpPr>
        <p:spPr bwMode="auto">
          <a:xfrm>
            <a:off x="4245702" y="2347913"/>
            <a:ext cx="3708536" cy="31813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pic>
        <p:nvPicPr>
          <p:cNvPr id="19" name="Picture 18" descr="A semi Structured Data">
            <a:extLst>
              <a:ext uri="{FF2B5EF4-FFF2-40B4-BE49-F238E27FC236}">
                <a16:creationId xmlns:a16="http://schemas.microsoft.com/office/drawing/2014/main" id="{AC3760B2-336E-42D0-A741-502A0BF8C2BB}"/>
              </a:ext>
              <a:ext uri="{C183D7F6-B498-43B3-948B-1728B52AA6E4}">
                <adec:decorative xmlns:adec="http://schemas.microsoft.com/office/drawing/2017/decorative" val="0"/>
              </a:ext>
            </a:extLst>
          </p:cNvPr>
          <p:cNvPicPr>
            <a:picLocks noChangeAspect="1"/>
          </p:cNvPicPr>
          <p:nvPr/>
        </p:nvPicPr>
        <p:blipFill rotWithShape="1">
          <a:blip r:embed="rId3">
            <a:clrChange>
              <a:clrFrom>
                <a:srgbClr val="EBEBEB"/>
              </a:clrFrom>
              <a:clrTo>
                <a:srgbClr val="EBEBEB">
                  <a:alpha val="0"/>
                </a:srgbClr>
              </a:clrTo>
            </a:clrChange>
          </a:blip>
          <a:srcRect l="3326" t="2639" r="2658" b="4691"/>
          <a:stretch/>
        </p:blipFill>
        <p:spPr>
          <a:xfrm>
            <a:off x="4383536" y="2412006"/>
            <a:ext cx="2335187" cy="3065386"/>
          </a:xfrm>
          <a:prstGeom prst="rect">
            <a:avLst/>
          </a:prstGeom>
          <a:noFill/>
          <a:ln w="6350">
            <a:noFill/>
          </a:ln>
        </p:spPr>
      </p:pic>
      <p:sp>
        <p:nvSpPr>
          <p:cNvPr id="20" name="Rectangle 19">
            <a:extLst>
              <a:ext uri="{FF2B5EF4-FFF2-40B4-BE49-F238E27FC236}">
                <a16:creationId xmlns:a16="http://schemas.microsoft.com/office/drawing/2014/main" id="{6B68ABDA-2E7B-4AE4-AF9D-053C13327AFB}"/>
              </a:ext>
            </a:extLst>
          </p:cNvPr>
          <p:cNvSpPr/>
          <p:nvPr/>
        </p:nvSpPr>
        <p:spPr bwMode="auto">
          <a:xfrm>
            <a:off x="8064365" y="1900406"/>
            <a:ext cx="3708536"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bg1"/>
                </a:solidFill>
                <a:latin typeface="+mj-lt"/>
                <a:ea typeface="Segoe UI" pitchFamily="34" charset="0"/>
                <a:cs typeface="Segoe UI" pitchFamily="34" charset="0"/>
              </a:rPr>
              <a:t>Unstructured</a:t>
            </a:r>
          </a:p>
        </p:txBody>
      </p:sp>
      <p:sp>
        <p:nvSpPr>
          <p:cNvPr id="21" name="Rectangle 20">
            <a:extLst>
              <a:ext uri="{FF2B5EF4-FFF2-40B4-BE49-F238E27FC236}">
                <a16:creationId xmlns:a16="http://schemas.microsoft.com/office/drawing/2014/main" id="{75AF6B73-F317-4196-9409-CC3E00AE6A01}"/>
              </a:ext>
              <a:ext uri="{C183D7F6-B498-43B3-948B-1728B52AA6E4}">
                <adec:decorative xmlns:adec="http://schemas.microsoft.com/office/drawing/2017/decorative" val="1"/>
              </a:ext>
            </a:extLst>
          </p:cNvPr>
          <p:cNvSpPr/>
          <p:nvPr/>
        </p:nvSpPr>
        <p:spPr bwMode="auto">
          <a:xfrm>
            <a:off x="8064365" y="2347913"/>
            <a:ext cx="3708536" cy="31813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pic>
        <p:nvPicPr>
          <p:cNvPr id="22" name="Picture 21" descr="Icon of a webpage showing a person on the screen">
            <a:extLst>
              <a:ext uri="{FF2B5EF4-FFF2-40B4-BE49-F238E27FC236}">
                <a16:creationId xmlns:a16="http://schemas.microsoft.com/office/drawing/2014/main" id="{5EA4BCDC-F60F-4263-9B16-B581307F43B3}"/>
              </a:ext>
            </a:extLst>
          </p:cNvPr>
          <p:cNvPicPr>
            <a:picLocks noChangeAspect="1"/>
          </p:cNvPicPr>
          <p:nvPr/>
        </p:nvPicPr>
        <p:blipFill>
          <a:blip r:embed="rId4"/>
          <a:stretch>
            <a:fillRect/>
          </a:stretch>
        </p:blipFill>
        <p:spPr>
          <a:xfrm>
            <a:off x="8514533" y="2757602"/>
            <a:ext cx="1066690" cy="802066"/>
          </a:xfrm>
          <a:prstGeom prst="rect">
            <a:avLst/>
          </a:prstGeom>
        </p:spPr>
      </p:pic>
      <p:pic>
        <p:nvPicPr>
          <p:cNvPr id="23" name="Picture 22" descr="Icon of a scenery of mountain and moon&#10;representing photography">
            <a:extLst>
              <a:ext uri="{FF2B5EF4-FFF2-40B4-BE49-F238E27FC236}">
                <a16:creationId xmlns:a16="http://schemas.microsoft.com/office/drawing/2014/main" id="{7E14DCDD-09CC-48F0-86E8-33158858185D}"/>
              </a:ext>
            </a:extLst>
          </p:cNvPr>
          <p:cNvPicPr>
            <a:picLocks noChangeAspect="1"/>
          </p:cNvPicPr>
          <p:nvPr/>
        </p:nvPicPr>
        <p:blipFill>
          <a:blip r:embed="rId5"/>
          <a:stretch>
            <a:fillRect/>
          </a:stretch>
        </p:blipFill>
        <p:spPr>
          <a:xfrm>
            <a:off x="10463786" y="2734742"/>
            <a:ext cx="847786" cy="847786"/>
          </a:xfrm>
          <a:prstGeom prst="rect">
            <a:avLst/>
          </a:prstGeom>
        </p:spPr>
      </p:pic>
      <p:pic>
        <p:nvPicPr>
          <p:cNvPr id="24" name="Picture 23" descr="Icon of a document">
            <a:extLst>
              <a:ext uri="{FF2B5EF4-FFF2-40B4-BE49-F238E27FC236}">
                <a16:creationId xmlns:a16="http://schemas.microsoft.com/office/drawing/2014/main" id="{C4A7B71B-1BB0-4BC8-8D26-37F4DE900A12}"/>
              </a:ext>
            </a:extLst>
          </p:cNvPr>
          <p:cNvPicPr>
            <a:picLocks noChangeAspect="1"/>
          </p:cNvPicPr>
          <p:nvPr/>
        </p:nvPicPr>
        <p:blipFill>
          <a:blip r:embed="rId6"/>
          <a:stretch>
            <a:fillRect/>
          </a:stretch>
        </p:blipFill>
        <p:spPr>
          <a:xfrm>
            <a:off x="8702067" y="4096891"/>
            <a:ext cx="691622" cy="1005844"/>
          </a:xfrm>
          <a:prstGeom prst="rect">
            <a:avLst/>
          </a:prstGeom>
        </p:spPr>
      </p:pic>
      <p:pic>
        <p:nvPicPr>
          <p:cNvPr id="25" name="Picture 24" descr="Icon of a microphone">
            <a:extLst>
              <a:ext uri="{FF2B5EF4-FFF2-40B4-BE49-F238E27FC236}">
                <a16:creationId xmlns:a16="http://schemas.microsoft.com/office/drawing/2014/main" id="{6049FF28-2246-4B1B-B951-3EA2E3543DA5}"/>
              </a:ext>
            </a:extLst>
          </p:cNvPr>
          <p:cNvPicPr>
            <a:picLocks noChangeAspect="1"/>
          </p:cNvPicPr>
          <p:nvPr/>
        </p:nvPicPr>
        <p:blipFill>
          <a:blip r:embed="rId7"/>
          <a:stretch>
            <a:fillRect/>
          </a:stretch>
        </p:blipFill>
        <p:spPr>
          <a:xfrm>
            <a:off x="10537722" y="4040199"/>
            <a:ext cx="699914" cy="1119228"/>
          </a:xfrm>
          <a:prstGeom prst="rect">
            <a:avLst/>
          </a:prstGeom>
        </p:spPr>
      </p:pic>
    </p:spTree>
    <p:extLst>
      <p:ext uri="{BB962C8B-B14F-4D97-AF65-F5344CB8AC3E}">
        <p14:creationId xmlns:p14="http://schemas.microsoft.com/office/powerpoint/2010/main" val="18745662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2686-0B8A-4296-BF33-B6E82D1023C9}"/>
              </a:ext>
            </a:extLst>
          </p:cNvPr>
          <p:cNvSpPr>
            <a:spLocks noGrp="1"/>
          </p:cNvSpPr>
          <p:nvPr>
            <p:ph type="title"/>
          </p:nvPr>
        </p:nvSpPr>
        <p:spPr/>
        <p:txBody>
          <a:bodyPr/>
          <a:lstStyle/>
          <a:p>
            <a:r>
              <a:rPr lang="en-US" dirty="0"/>
              <a:t>Identify non-relational database use cases</a:t>
            </a:r>
          </a:p>
        </p:txBody>
      </p:sp>
      <p:pic>
        <p:nvPicPr>
          <p:cNvPr id="4" name="Picture 3" descr="Icon of a wave connected by circles and lines at both end">
            <a:extLst>
              <a:ext uri="{FF2B5EF4-FFF2-40B4-BE49-F238E27FC236}">
                <a16:creationId xmlns:a16="http://schemas.microsoft.com/office/drawing/2014/main" id="{25D2C180-BC90-4E65-8470-6411E5A32CF7}"/>
              </a:ext>
            </a:extLst>
          </p:cNvPr>
          <p:cNvPicPr>
            <a:picLocks/>
          </p:cNvPicPr>
          <p:nvPr/>
        </p:nvPicPr>
        <p:blipFill>
          <a:blip r:embed="rId2"/>
          <a:stretch>
            <a:fillRect/>
          </a:stretch>
        </p:blipFill>
        <p:spPr>
          <a:xfrm>
            <a:off x="427038" y="1345567"/>
            <a:ext cx="730315" cy="730315"/>
          </a:xfrm>
          <a:prstGeom prst="rect">
            <a:avLst/>
          </a:prstGeom>
        </p:spPr>
      </p:pic>
      <p:sp>
        <p:nvSpPr>
          <p:cNvPr id="5" name="Text Placeholder 3">
            <a:extLst>
              <a:ext uri="{FF2B5EF4-FFF2-40B4-BE49-F238E27FC236}">
                <a16:creationId xmlns:a16="http://schemas.microsoft.com/office/drawing/2014/main" id="{C8E8C9DA-A7EA-4C92-B10F-242A40DEA060}"/>
              </a:ext>
            </a:extLst>
          </p:cNvPr>
          <p:cNvSpPr txBox="1">
            <a:spLocks/>
          </p:cNvSpPr>
          <p:nvPr/>
        </p:nvSpPr>
        <p:spPr>
          <a:xfrm>
            <a:off x="1461678" y="1262448"/>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IoT and Telematics:</a:t>
            </a:r>
          </a:p>
          <a:p>
            <a:r>
              <a:rPr lang="en-US" sz="1800" spc="0" dirty="0">
                <a:latin typeface="+mn-lt"/>
              </a:rPr>
              <a:t>Often require to ingest large amounts of data in frequent burst of activity, data is either semi structured or structured, often requires real time processing</a:t>
            </a:r>
          </a:p>
        </p:txBody>
      </p:sp>
      <p:cxnSp>
        <p:nvCxnSpPr>
          <p:cNvPr id="6" name="Straight Connector 5">
            <a:extLst>
              <a:ext uri="{FF2B5EF4-FFF2-40B4-BE49-F238E27FC236}">
                <a16:creationId xmlns:a16="http://schemas.microsoft.com/office/drawing/2014/main" id="{9572F3D0-FE50-485F-B424-CF2417F26B3C}"/>
              </a:ext>
              <a:ext uri="{C183D7F6-B498-43B3-948B-1728B52AA6E4}">
                <adec:decorative xmlns:adec="http://schemas.microsoft.com/office/drawing/2017/decorative" val="1"/>
              </a:ext>
            </a:extLst>
          </p:cNvPr>
          <p:cNvCxnSpPr>
            <a:cxnSpLocks/>
          </p:cNvCxnSpPr>
          <p:nvPr/>
        </p:nvCxnSpPr>
        <p:spPr>
          <a:xfrm>
            <a:off x="1461678" y="2278785"/>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two gears with a dollar sign at the centre of the bigger gear">
            <a:extLst>
              <a:ext uri="{FF2B5EF4-FFF2-40B4-BE49-F238E27FC236}">
                <a16:creationId xmlns:a16="http://schemas.microsoft.com/office/drawing/2014/main" id="{44471C01-F1D8-496A-8FDA-8FC24BDE97D5}"/>
              </a:ext>
            </a:extLst>
          </p:cNvPr>
          <p:cNvPicPr>
            <a:picLocks/>
          </p:cNvPicPr>
          <p:nvPr/>
        </p:nvPicPr>
        <p:blipFill>
          <a:blip r:embed="rId3"/>
          <a:stretch>
            <a:fillRect/>
          </a:stretch>
        </p:blipFill>
        <p:spPr>
          <a:xfrm>
            <a:off x="427038" y="2481689"/>
            <a:ext cx="730315" cy="730315"/>
          </a:xfrm>
          <a:prstGeom prst="rect">
            <a:avLst/>
          </a:prstGeom>
        </p:spPr>
      </p:pic>
      <p:sp>
        <p:nvSpPr>
          <p:cNvPr id="8" name="Text Placeholder 4">
            <a:extLst>
              <a:ext uri="{FF2B5EF4-FFF2-40B4-BE49-F238E27FC236}">
                <a16:creationId xmlns:a16="http://schemas.microsoft.com/office/drawing/2014/main" id="{C11A693C-2922-4C5E-B85A-BB8634B6C582}"/>
              </a:ext>
            </a:extLst>
          </p:cNvPr>
          <p:cNvSpPr txBox="1">
            <a:spLocks/>
          </p:cNvSpPr>
          <p:nvPr/>
        </p:nvSpPr>
        <p:spPr>
          <a:xfrm>
            <a:off x="1461678" y="2398570"/>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Retail and Marketing:</a:t>
            </a:r>
          </a:p>
          <a:p>
            <a:r>
              <a:rPr lang="en-US" sz="1800" spc="0" dirty="0">
                <a:latin typeface="+mn-lt"/>
              </a:rPr>
              <a:t>Common scenarios for globally distributed data, document storage</a:t>
            </a:r>
          </a:p>
        </p:txBody>
      </p:sp>
      <p:cxnSp>
        <p:nvCxnSpPr>
          <p:cNvPr id="9" name="Straight Connector 8">
            <a:extLst>
              <a:ext uri="{FF2B5EF4-FFF2-40B4-BE49-F238E27FC236}">
                <a16:creationId xmlns:a16="http://schemas.microsoft.com/office/drawing/2014/main" id="{5753DE50-C988-46CF-AB20-D73A919B4861}"/>
              </a:ext>
              <a:ext uri="{C183D7F6-B498-43B3-948B-1728B52AA6E4}">
                <adec:decorative xmlns:adec="http://schemas.microsoft.com/office/drawing/2017/decorative" val="1"/>
              </a:ext>
            </a:extLst>
          </p:cNvPr>
          <p:cNvCxnSpPr>
            <a:cxnSpLocks/>
          </p:cNvCxnSpPr>
          <p:nvPr/>
        </p:nvCxnSpPr>
        <p:spPr>
          <a:xfrm>
            <a:off x="1461735" y="3414907"/>
            <a:ext cx="103202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gamepad">
            <a:extLst>
              <a:ext uri="{FF2B5EF4-FFF2-40B4-BE49-F238E27FC236}">
                <a16:creationId xmlns:a16="http://schemas.microsoft.com/office/drawing/2014/main" id="{B4079A2B-AA41-4957-AAD9-E7CDEB9748E5}"/>
              </a:ext>
            </a:extLst>
          </p:cNvPr>
          <p:cNvPicPr>
            <a:picLocks/>
          </p:cNvPicPr>
          <p:nvPr/>
        </p:nvPicPr>
        <p:blipFill>
          <a:blip r:embed="rId4"/>
          <a:stretch>
            <a:fillRect/>
          </a:stretch>
        </p:blipFill>
        <p:spPr>
          <a:xfrm>
            <a:off x="427038" y="3617811"/>
            <a:ext cx="730315" cy="730315"/>
          </a:xfrm>
          <a:prstGeom prst="rect">
            <a:avLst/>
          </a:prstGeom>
        </p:spPr>
      </p:pic>
      <p:sp>
        <p:nvSpPr>
          <p:cNvPr id="11" name="Text Placeholder 5">
            <a:extLst>
              <a:ext uri="{FF2B5EF4-FFF2-40B4-BE49-F238E27FC236}">
                <a16:creationId xmlns:a16="http://schemas.microsoft.com/office/drawing/2014/main" id="{1B678B6A-10BF-4E85-B77D-CEF0D20AA473}"/>
              </a:ext>
            </a:extLst>
          </p:cNvPr>
          <p:cNvSpPr txBox="1">
            <a:spLocks/>
          </p:cNvSpPr>
          <p:nvPr/>
        </p:nvSpPr>
        <p:spPr>
          <a:xfrm>
            <a:off x="1461678" y="3534692"/>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Gaming:</a:t>
            </a:r>
          </a:p>
          <a:p>
            <a:r>
              <a:rPr lang="en-US" sz="1800" spc="0" dirty="0">
                <a:latin typeface="+mn-lt"/>
              </a:rPr>
              <a:t>In-game stats, social media integration, leaderboards, low-latency applications </a:t>
            </a:r>
          </a:p>
        </p:txBody>
      </p:sp>
      <p:cxnSp>
        <p:nvCxnSpPr>
          <p:cNvPr id="12" name="Straight Connector 11">
            <a:extLst>
              <a:ext uri="{FF2B5EF4-FFF2-40B4-BE49-F238E27FC236}">
                <a16:creationId xmlns:a16="http://schemas.microsoft.com/office/drawing/2014/main" id="{B6BC0D52-1ED7-4E9C-86A1-B5FFD69E23EF}"/>
              </a:ext>
              <a:ext uri="{C183D7F6-B498-43B3-948B-1728B52AA6E4}">
                <adec:decorative xmlns:adec="http://schemas.microsoft.com/office/drawing/2017/decorative" val="1"/>
              </a:ext>
            </a:extLst>
          </p:cNvPr>
          <p:cNvCxnSpPr>
            <a:cxnSpLocks/>
          </p:cNvCxnSpPr>
          <p:nvPr/>
        </p:nvCxnSpPr>
        <p:spPr>
          <a:xfrm>
            <a:off x="1461678" y="4551029"/>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 smartphone with a cube on the screen">
            <a:extLst>
              <a:ext uri="{FF2B5EF4-FFF2-40B4-BE49-F238E27FC236}">
                <a16:creationId xmlns:a16="http://schemas.microsoft.com/office/drawing/2014/main" id="{39FDD1E0-8CEB-4821-A000-96ACD6A71847}"/>
              </a:ext>
            </a:extLst>
          </p:cNvPr>
          <p:cNvPicPr>
            <a:picLocks/>
          </p:cNvPicPr>
          <p:nvPr/>
        </p:nvPicPr>
        <p:blipFill>
          <a:blip r:embed="rId5"/>
          <a:stretch>
            <a:fillRect/>
          </a:stretch>
        </p:blipFill>
        <p:spPr>
          <a:xfrm>
            <a:off x="427038" y="4753931"/>
            <a:ext cx="730315" cy="730315"/>
          </a:xfrm>
          <a:prstGeom prst="rect">
            <a:avLst/>
          </a:prstGeom>
        </p:spPr>
      </p:pic>
      <p:sp>
        <p:nvSpPr>
          <p:cNvPr id="14" name="Text Placeholder 6">
            <a:extLst>
              <a:ext uri="{FF2B5EF4-FFF2-40B4-BE49-F238E27FC236}">
                <a16:creationId xmlns:a16="http://schemas.microsoft.com/office/drawing/2014/main" id="{6EB223B1-3D2B-4D38-A7F6-5821CBCC81ED}"/>
              </a:ext>
            </a:extLst>
          </p:cNvPr>
          <p:cNvSpPr txBox="1">
            <a:spLocks/>
          </p:cNvSpPr>
          <p:nvPr/>
        </p:nvSpPr>
        <p:spPr>
          <a:xfrm>
            <a:off x="1461678" y="4670812"/>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Web and Mobile:</a:t>
            </a:r>
          </a:p>
          <a:p>
            <a:r>
              <a:rPr lang="en-US" sz="1800" spc="0" dirty="0">
                <a:latin typeface="+mn-lt"/>
              </a:rPr>
              <a:t>Commonly used with web click analytics, modern applications including bots</a:t>
            </a:r>
          </a:p>
        </p:txBody>
      </p:sp>
      <p:pic>
        <p:nvPicPr>
          <p:cNvPr id="15" name="Picture 14">
            <a:extLst>
              <a:ext uri="{FF2B5EF4-FFF2-40B4-BE49-F238E27FC236}">
                <a16:creationId xmlns:a16="http://schemas.microsoft.com/office/drawing/2014/main" id="{9716B1B7-0385-4E9F-BAE2-98A216D0BB0E}"/>
              </a:ext>
            </a:extLst>
          </p:cNvPr>
          <p:cNvPicPr>
            <a:picLocks noChangeAspect="1"/>
          </p:cNvPicPr>
          <p:nvPr/>
        </p:nvPicPr>
        <p:blipFill>
          <a:blip r:embed="rId6"/>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9484066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967-EB92-4D84-B5FD-5F1CFB08D29E}"/>
              </a:ext>
            </a:extLst>
          </p:cNvPr>
          <p:cNvSpPr>
            <a:spLocks noGrp="1"/>
          </p:cNvSpPr>
          <p:nvPr>
            <p:ph type="title"/>
          </p:nvPr>
        </p:nvSpPr>
        <p:spPr/>
        <p:txBody>
          <a:bodyPr/>
          <a:lstStyle/>
          <a:p>
            <a:r>
              <a:rPr lang="en-US" dirty="0"/>
              <a:t>Types of non-relational data</a:t>
            </a:r>
          </a:p>
        </p:txBody>
      </p:sp>
      <p:sp>
        <p:nvSpPr>
          <p:cNvPr id="9" name="Text Placeholder 10">
            <a:extLst>
              <a:ext uri="{FF2B5EF4-FFF2-40B4-BE49-F238E27FC236}">
                <a16:creationId xmlns:a16="http://schemas.microsoft.com/office/drawing/2014/main" id="{0887DF03-A9E4-4D28-96FB-B204239D580E}"/>
              </a:ext>
            </a:extLst>
          </p:cNvPr>
          <p:cNvSpPr txBox="1">
            <a:spLocks/>
          </p:cNvSpPr>
          <p:nvPr/>
        </p:nvSpPr>
        <p:spPr>
          <a:xfrm>
            <a:off x="427037" y="1209994"/>
            <a:ext cx="11571287" cy="815608"/>
          </a:xfrm>
          <a:prstGeom prst="rect">
            <a:avLst/>
          </a:prstGeom>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pc="0" dirty="0">
                <a:solidFill>
                  <a:schemeClr val="tx2"/>
                </a:solidFill>
              </a:rPr>
              <a:t>What is semi-structured data?</a:t>
            </a:r>
          </a:p>
          <a:p>
            <a:pPr>
              <a:spcBef>
                <a:spcPts val="600"/>
              </a:spcBef>
            </a:pPr>
            <a:r>
              <a:rPr lang="en-US" spc="0" dirty="0">
                <a:solidFill>
                  <a:schemeClr val="tx1"/>
                </a:solidFill>
                <a:latin typeface="+mn-lt"/>
              </a:rPr>
              <a:t>Data structure is defined within the actual data by fields. Format/file types include:</a:t>
            </a:r>
          </a:p>
        </p:txBody>
      </p:sp>
      <p:sp>
        <p:nvSpPr>
          <p:cNvPr id="3" name="Text Placeholder 2">
            <a:extLst>
              <a:ext uri="{FF2B5EF4-FFF2-40B4-BE49-F238E27FC236}">
                <a16:creationId xmlns:a16="http://schemas.microsoft.com/office/drawing/2014/main" id="{021EAD27-AA1B-4E5E-B956-CCB07601C8DF}"/>
              </a:ext>
            </a:extLst>
          </p:cNvPr>
          <p:cNvSpPr>
            <a:spLocks noGrp="1"/>
          </p:cNvSpPr>
          <p:nvPr>
            <p:ph type="body" sz="quarter" idx="10"/>
          </p:nvPr>
        </p:nvSpPr>
        <p:spPr>
          <a:xfrm>
            <a:off x="429187" y="2340638"/>
            <a:ext cx="2373368" cy="2373368"/>
          </a:xfrm>
        </p:spPr>
        <p:txBody>
          <a:bodyPr/>
          <a:lstStyle/>
          <a:p>
            <a:r>
              <a:rPr lang="en-US" sz="2400" dirty="0">
                <a:solidFill>
                  <a:schemeClr val="bg1"/>
                </a:solidFill>
                <a:latin typeface="+mj-lt"/>
                <a:ea typeface="Segoe UI" pitchFamily="34" charset="0"/>
                <a:cs typeface="Segoe UI" pitchFamily="34" charset="0"/>
              </a:rPr>
              <a:t>JSON</a:t>
            </a:r>
          </a:p>
        </p:txBody>
      </p:sp>
      <p:sp>
        <p:nvSpPr>
          <p:cNvPr id="4" name="Text Placeholder 3">
            <a:extLst>
              <a:ext uri="{FF2B5EF4-FFF2-40B4-BE49-F238E27FC236}">
                <a16:creationId xmlns:a16="http://schemas.microsoft.com/office/drawing/2014/main" id="{05AA0A90-135C-401D-B2EB-8629D67B76E5}"/>
              </a:ext>
            </a:extLst>
          </p:cNvPr>
          <p:cNvSpPr>
            <a:spLocks noGrp="1"/>
          </p:cNvSpPr>
          <p:nvPr>
            <p:ph type="body" sz="quarter" idx="11"/>
          </p:nvPr>
        </p:nvSpPr>
        <p:spPr>
          <a:xfrm>
            <a:off x="3411458" y="2340638"/>
            <a:ext cx="2373368" cy="2373368"/>
          </a:xfrm>
        </p:spPr>
        <p:txBody>
          <a:bodyPr/>
          <a:lstStyle/>
          <a:p>
            <a:r>
              <a:rPr lang="en-US" sz="2400" dirty="0">
                <a:solidFill>
                  <a:schemeClr val="bg1"/>
                </a:solidFill>
                <a:latin typeface="+mj-lt"/>
                <a:ea typeface="Segoe UI" pitchFamily="34" charset="0"/>
                <a:cs typeface="Segoe UI" pitchFamily="34" charset="0"/>
              </a:rPr>
              <a:t>AVRO</a:t>
            </a:r>
          </a:p>
        </p:txBody>
      </p:sp>
      <p:sp>
        <p:nvSpPr>
          <p:cNvPr id="5" name="Text Placeholder 4">
            <a:extLst>
              <a:ext uri="{FF2B5EF4-FFF2-40B4-BE49-F238E27FC236}">
                <a16:creationId xmlns:a16="http://schemas.microsoft.com/office/drawing/2014/main" id="{D375D5AB-99F3-467D-864D-2434EEF3B6EB}"/>
              </a:ext>
            </a:extLst>
          </p:cNvPr>
          <p:cNvSpPr>
            <a:spLocks noGrp="1"/>
          </p:cNvSpPr>
          <p:nvPr>
            <p:ph type="body" sz="quarter" idx="12"/>
          </p:nvPr>
        </p:nvSpPr>
        <p:spPr>
          <a:xfrm>
            <a:off x="6393729" y="2340638"/>
            <a:ext cx="2373368" cy="2373368"/>
          </a:xfrm>
        </p:spPr>
        <p:txBody>
          <a:bodyPr/>
          <a:lstStyle/>
          <a:p>
            <a:r>
              <a:rPr lang="en-US" sz="2400" dirty="0">
                <a:solidFill>
                  <a:schemeClr val="bg1"/>
                </a:solidFill>
                <a:latin typeface="+mj-lt"/>
                <a:ea typeface="Segoe UI" pitchFamily="34" charset="0"/>
                <a:cs typeface="Segoe UI" pitchFamily="34" charset="0"/>
              </a:rPr>
              <a:t>ORC</a:t>
            </a:r>
          </a:p>
        </p:txBody>
      </p:sp>
      <p:sp>
        <p:nvSpPr>
          <p:cNvPr id="6" name="Text Placeholder 5">
            <a:extLst>
              <a:ext uri="{FF2B5EF4-FFF2-40B4-BE49-F238E27FC236}">
                <a16:creationId xmlns:a16="http://schemas.microsoft.com/office/drawing/2014/main" id="{588AECB1-7C1D-4CD5-93DC-3F280B99F385}"/>
              </a:ext>
            </a:extLst>
          </p:cNvPr>
          <p:cNvSpPr>
            <a:spLocks noGrp="1"/>
          </p:cNvSpPr>
          <p:nvPr>
            <p:ph type="body" sz="quarter" idx="13"/>
          </p:nvPr>
        </p:nvSpPr>
        <p:spPr>
          <a:xfrm>
            <a:off x="9375999" y="2340638"/>
            <a:ext cx="2373368" cy="2373368"/>
          </a:xfrm>
        </p:spPr>
        <p:txBody>
          <a:bodyPr/>
          <a:lstStyle/>
          <a:p>
            <a:r>
              <a:rPr lang="en-US" sz="2400" dirty="0">
                <a:solidFill>
                  <a:schemeClr val="bg1"/>
                </a:solidFill>
                <a:latin typeface="+mj-lt"/>
                <a:ea typeface="Segoe UI" pitchFamily="34" charset="0"/>
                <a:cs typeface="Segoe UI" pitchFamily="34" charset="0"/>
              </a:rPr>
              <a:t>Parquet</a:t>
            </a:r>
          </a:p>
        </p:txBody>
      </p:sp>
      <p:pic>
        <p:nvPicPr>
          <p:cNvPr id="8" name="Picture 7">
            <a:extLst>
              <a:ext uri="{FF2B5EF4-FFF2-40B4-BE49-F238E27FC236}">
                <a16:creationId xmlns:a16="http://schemas.microsoft.com/office/drawing/2014/main" id="{306016A5-0D9A-4372-9080-441649C6AE17}"/>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2393180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967-EB92-4D84-B5FD-5F1CFB08D29E}"/>
              </a:ext>
            </a:extLst>
          </p:cNvPr>
          <p:cNvSpPr>
            <a:spLocks noGrp="1"/>
          </p:cNvSpPr>
          <p:nvPr>
            <p:ph type="title"/>
          </p:nvPr>
        </p:nvSpPr>
        <p:spPr/>
        <p:txBody>
          <a:bodyPr/>
          <a:lstStyle/>
          <a:p>
            <a:r>
              <a:rPr lang="en-US" dirty="0"/>
              <a:t>What is NoSQL?</a:t>
            </a:r>
          </a:p>
        </p:txBody>
      </p:sp>
      <p:sp>
        <p:nvSpPr>
          <p:cNvPr id="9" name="Text Placeholder 10">
            <a:extLst>
              <a:ext uri="{FF2B5EF4-FFF2-40B4-BE49-F238E27FC236}">
                <a16:creationId xmlns:a16="http://schemas.microsoft.com/office/drawing/2014/main" id="{0887DF03-A9E4-4D28-96FB-B204239D580E}"/>
              </a:ext>
            </a:extLst>
          </p:cNvPr>
          <p:cNvSpPr txBox="1">
            <a:spLocks/>
          </p:cNvSpPr>
          <p:nvPr/>
        </p:nvSpPr>
        <p:spPr>
          <a:xfrm>
            <a:off x="427037" y="1092007"/>
            <a:ext cx="11345863" cy="369332"/>
          </a:xfrm>
          <a:prstGeom prst="rect">
            <a:avLst/>
          </a:prstGeom>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400" dirty="0">
                <a:latin typeface="+mj-lt"/>
              </a:rPr>
              <a:t>Loose term, to describe non-relational</a:t>
            </a:r>
            <a:endParaRPr lang="en-US" spc="0" dirty="0">
              <a:solidFill>
                <a:schemeClr val="tx1"/>
              </a:solidFill>
              <a:latin typeface="+mn-lt"/>
            </a:endParaRPr>
          </a:p>
        </p:txBody>
      </p:sp>
      <p:sp>
        <p:nvSpPr>
          <p:cNvPr id="3" name="Text Placeholder 2">
            <a:extLst>
              <a:ext uri="{FF2B5EF4-FFF2-40B4-BE49-F238E27FC236}">
                <a16:creationId xmlns:a16="http://schemas.microsoft.com/office/drawing/2014/main" id="{021EAD27-AA1B-4E5E-B956-CCB07601C8DF}"/>
              </a:ext>
            </a:extLst>
          </p:cNvPr>
          <p:cNvSpPr>
            <a:spLocks noGrp="1"/>
          </p:cNvSpPr>
          <p:nvPr>
            <p:ph type="body" sz="quarter" idx="10"/>
          </p:nvPr>
        </p:nvSpPr>
        <p:spPr>
          <a:xfrm>
            <a:off x="429187"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Key-value stores</a:t>
            </a:r>
          </a:p>
        </p:txBody>
      </p:sp>
      <p:sp>
        <p:nvSpPr>
          <p:cNvPr id="4" name="Text Placeholder 3">
            <a:extLst>
              <a:ext uri="{FF2B5EF4-FFF2-40B4-BE49-F238E27FC236}">
                <a16:creationId xmlns:a16="http://schemas.microsoft.com/office/drawing/2014/main" id="{05AA0A90-135C-401D-B2EB-8629D67B76E5}"/>
              </a:ext>
            </a:extLst>
          </p:cNvPr>
          <p:cNvSpPr>
            <a:spLocks noGrp="1"/>
          </p:cNvSpPr>
          <p:nvPr>
            <p:ph type="body" sz="quarter" idx="11"/>
          </p:nvPr>
        </p:nvSpPr>
        <p:spPr>
          <a:xfrm>
            <a:off x="3411458"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Document based</a:t>
            </a:r>
          </a:p>
        </p:txBody>
      </p:sp>
      <p:sp>
        <p:nvSpPr>
          <p:cNvPr id="5" name="Text Placeholder 4">
            <a:extLst>
              <a:ext uri="{FF2B5EF4-FFF2-40B4-BE49-F238E27FC236}">
                <a16:creationId xmlns:a16="http://schemas.microsoft.com/office/drawing/2014/main" id="{D375D5AB-99F3-467D-864D-2434EEF3B6EB}"/>
              </a:ext>
            </a:extLst>
          </p:cNvPr>
          <p:cNvSpPr>
            <a:spLocks noGrp="1"/>
          </p:cNvSpPr>
          <p:nvPr>
            <p:ph type="body" sz="quarter" idx="12"/>
          </p:nvPr>
        </p:nvSpPr>
        <p:spPr>
          <a:xfrm>
            <a:off x="6393729"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Column family databases</a:t>
            </a:r>
          </a:p>
        </p:txBody>
      </p:sp>
      <p:sp>
        <p:nvSpPr>
          <p:cNvPr id="6" name="Text Placeholder 5">
            <a:extLst>
              <a:ext uri="{FF2B5EF4-FFF2-40B4-BE49-F238E27FC236}">
                <a16:creationId xmlns:a16="http://schemas.microsoft.com/office/drawing/2014/main" id="{588AECB1-7C1D-4CD5-93DC-3F280B99F385}"/>
              </a:ext>
            </a:extLst>
          </p:cNvPr>
          <p:cNvSpPr>
            <a:spLocks noGrp="1"/>
          </p:cNvSpPr>
          <p:nvPr>
            <p:ph type="body" sz="quarter" idx="13"/>
          </p:nvPr>
        </p:nvSpPr>
        <p:spPr>
          <a:xfrm>
            <a:off x="9375999"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Graph Databases</a:t>
            </a:r>
          </a:p>
        </p:txBody>
      </p:sp>
      <p:pic>
        <p:nvPicPr>
          <p:cNvPr id="8" name="Picture 7">
            <a:extLst>
              <a:ext uri="{FF2B5EF4-FFF2-40B4-BE49-F238E27FC236}">
                <a16:creationId xmlns:a16="http://schemas.microsoft.com/office/drawing/2014/main" id="{C2E95D17-C37D-4639-B7CE-037FC0917578}"/>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7425978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D28D-0AD7-4159-BBB9-5B9E18FDD0E1}"/>
              </a:ext>
            </a:extLst>
          </p:cNvPr>
          <p:cNvSpPr>
            <a:spLocks noGrp="1"/>
          </p:cNvSpPr>
          <p:nvPr>
            <p:ph type="title"/>
          </p:nvPr>
        </p:nvSpPr>
        <p:spPr/>
        <p:txBody>
          <a:bodyPr/>
          <a:lstStyle/>
          <a:p>
            <a:r>
              <a:rPr lang="en-US" dirty="0"/>
              <a:t>What is a graph database?</a:t>
            </a:r>
          </a:p>
        </p:txBody>
      </p:sp>
      <p:pic>
        <p:nvPicPr>
          <p:cNvPr id="3" name="Picture 2" descr="Icon of a square with two smaller squares inside it">
            <a:extLst>
              <a:ext uri="{FF2B5EF4-FFF2-40B4-BE49-F238E27FC236}">
                <a16:creationId xmlns:a16="http://schemas.microsoft.com/office/drawing/2014/main" id="{857E486C-60F4-47B1-9814-7C2A7356CE5F}"/>
              </a:ext>
            </a:extLst>
          </p:cNvPr>
          <p:cNvPicPr>
            <a:picLocks noChangeAspect="1"/>
          </p:cNvPicPr>
          <p:nvPr/>
        </p:nvPicPr>
        <p:blipFill>
          <a:blip r:embed="rId3"/>
          <a:stretch>
            <a:fillRect/>
          </a:stretch>
        </p:blipFill>
        <p:spPr>
          <a:xfrm>
            <a:off x="427038" y="1178065"/>
            <a:ext cx="730315" cy="726570"/>
          </a:xfrm>
          <a:prstGeom prst="rect">
            <a:avLst/>
          </a:prstGeom>
        </p:spPr>
      </p:pic>
      <p:sp>
        <p:nvSpPr>
          <p:cNvPr id="13" name="Text Placeholder 3">
            <a:extLst>
              <a:ext uri="{FF2B5EF4-FFF2-40B4-BE49-F238E27FC236}">
                <a16:creationId xmlns:a16="http://schemas.microsoft.com/office/drawing/2014/main" id="{2531A3F8-3291-4FF1-BCBC-8736D11C8FA4}"/>
              </a:ext>
            </a:extLst>
          </p:cNvPr>
          <p:cNvSpPr txBox="1">
            <a:spLocks/>
          </p:cNvSpPr>
          <p:nvPr/>
        </p:nvSpPr>
        <p:spPr>
          <a:xfrm>
            <a:off x="1461678" y="1094946"/>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dirty="0">
                <a:latin typeface="+mn-lt"/>
              </a:rPr>
              <a:t>Stores entities centric around relationships</a:t>
            </a:r>
          </a:p>
        </p:txBody>
      </p:sp>
      <p:cxnSp>
        <p:nvCxnSpPr>
          <p:cNvPr id="4" name="Straight Connector 3">
            <a:extLst>
              <a:ext uri="{FF2B5EF4-FFF2-40B4-BE49-F238E27FC236}">
                <a16:creationId xmlns:a16="http://schemas.microsoft.com/office/drawing/2014/main" id="{FBD2D749-E6DC-4C43-8521-2D45496BD5FB}"/>
              </a:ext>
              <a:ext uri="{C183D7F6-B498-43B3-948B-1728B52AA6E4}">
                <adec:decorative xmlns:adec="http://schemas.microsoft.com/office/drawing/2017/decorative" val="1"/>
              </a:ext>
            </a:extLst>
          </p:cNvPr>
          <p:cNvCxnSpPr>
            <a:cxnSpLocks/>
          </p:cNvCxnSpPr>
          <p:nvPr/>
        </p:nvCxnSpPr>
        <p:spPr>
          <a:xfrm>
            <a:off x="1461678" y="2180109"/>
            <a:ext cx="47939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small circles connected by lines forming a big circle">
            <a:extLst>
              <a:ext uri="{FF2B5EF4-FFF2-40B4-BE49-F238E27FC236}">
                <a16:creationId xmlns:a16="http://schemas.microsoft.com/office/drawing/2014/main" id="{29F32039-3BB4-4FCF-9CDC-D21FBF48EEA9}"/>
              </a:ext>
            </a:extLst>
          </p:cNvPr>
          <p:cNvPicPr>
            <a:picLocks noChangeAspect="1"/>
          </p:cNvPicPr>
          <p:nvPr/>
        </p:nvPicPr>
        <p:blipFill>
          <a:blip r:embed="rId4"/>
          <a:stretch>
            <a:fillRect/>
          </a:stretch>
        </p:blipFill>
        <p:spPr>
          <a:xfrm>
            <a:off x="427038" y="2451839"/>
            <a:ext cx="730315" cy="730315"/>
          </a:xfrm>
          <a:prstGeom prst="rect">
            <a:avLst/>
          </a:prstGeom>
        </p:spPr>
      </p:pic>
      <p:sp>
        <p:nvSpPr>
          <p:cNvPr id="6" name="Text Placeholder 4">
            <a:extLst>
              <a:ext uri="{FF2B5EF4-FFF2-40B4-BE49-F238E27FC236}">
                <a16:creationId xmlns:a16="http://schemas.microsoft.com/office/drawing/2014/main" id="{4C4B6CC6-CA8E-4597-AE0C-D1861798122A}"/>
              </a:ext>
            </a:extLst>
          </p:cNvPr>
          <p:cNvSpPr txBox="1">
            <a:spLocks/>
          </p:cNvSpPr>
          <p:nvPr/>
        </p:nvSpPr>
        <p:spPr>
          <a:xfrm>
            <a:off x="1461679" y="2368719"/>
            <a:ext cx="5026208" cy="1492073"/>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dirty="0">
                <a:latin typeface="+mn-lt"/>
              </a:rPr>
              <a:t>Enables applications to perform queries traversing a network of nodes and edges</a:t>
            </a:r>
          </a:p>
        </p:txBody>
      </p:sp>
      <p:pic>
        <p:nvPicPr>
          <p:cNvPr id="7" name="Picture 6" descr="graph database schema">
            <a:extLst>
              <a:ext uri="{FF2B5EF4-FFF2-40B4-BE49-F238E27FC236}">
                <a16:creationId xmlns:a16="http://schemas.microsoft.com/office/drawing/2014/main" id="{97A65633-BCEB-4C58-8BCA-BA44D0CC70CD}"/>
              </a:ext>
            </a:extLst>
          </p:cNvPr>
          <p:cNvPicPr>
            <a:picLocks noChangeAspect="1"/>
          </p:cNvPicPr>
          <p:nvPr/>
        </p:nvPicPr>
        <p:blipFill>
          <a:blip r:embed="rId5"/>
          <a:stretch>
            <a:fillRect/>
          </a:stretch>
        </p:blipFill>
        <p:spPr>
          <a:xfrm>
            <a:off x="7035102" y="1607778"/>
            <a:ext cx="4724809" cy="3314987"/>
          </a:xfrm>
          <a:prstGeom prst="rect">
            <a:avLst/>
          </a:prstGeom>
        </p:spPr>
      </p:pic>
      <p:pic>
        <p:nvPicPr>
          <p:cNvPr id="9" name="Picture 8">
            <a:extLst>
              <a:ext uri="{FF2B5EF4-FFF2-40B4-BE49-F238E27FC236}">
                <a16:creationId xmlns:a16="http://schemas.microsoft.com/office/drawing/2014/main" id="{0953FBE9-8CC1-4BF1-9733-391551AE961C}"/>
              </a:ext>
            </a:extLst>
          </p:cNvPr>
          <p:cNvPicPr>
            <a:picLocks noChangeAspect="1"/>
          </p:cNvPicPr>
          <p:nvPr/>
        </p:nvPicPr>
        <p:blipFill>
          <a:blip r:embed="rId6"/>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40697242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89F96-D334-440A-A532-F92377DEBBAE}"/>
              </a:ext>
            </a:extLst>
          </p:cNvPr>
          <p:cNvSpPr>
            <a:spLocks noGrp="1"/>
          </p:cNvSpPr>
          <p:nvPr>
            <p:ph type="title"/>
          </p:nvPr>
        </p:nvSpPr>
        <p:spPr/>
        <p:txBody>
          <a:bodyPr/>
          <a:lstStyle/>
          <a:p>
            <a:r>
              <a:rPr lang="en-US" dirty="0"/>
              <a:t>The Data Journey</a:t>
            </a:r>
          </a:p>
        </p:txBody>
      </p:sp>
      <p:grpSp>
        <p:nvGrpSpPr>
          <p:cNvPr id="65" name="Group 64" descr="Different data sources sending data to a storage service.">
            <a:extLst>
              <a:ext uri="{FF2B5EF4-FFF2-40B4-BE49-F238E27FC236}">
                <a16:creationId xmlns:a16="http://schemas.microsoft.com/office/drawing/2014/main" id="{3E6FCB5D-3B89-46F0-91E3-6EABE91A4596}"/>
              </a:ext>
            </a:extLst>
          </p:cNvPr>
          <p:cNvGrpSpPr/>
          <p:nvPr/>
        </p:nvGrpSpPr>
        <p:grpSpPr>
          <a:xfrm>
            <a:off x="167139" y="1120773"/>
            <a:ext cx="4012064" cy="4703415"/>
            <a:chOff x="0" y="1338353"/>
            <a:chExt cx="4012064" cy="4703415"/>
          </a:xfrm>
        </p:grpSpPr>
        <p:grpSp>
          <p:nvGrpSpPr>
            <p:cNvPr id="27" name="Group 26">
              <a:extLst>
                <a:ext uri="{FF2B5EF4-FFF2-40B4-BE49-F238E27FC236}">
                  <a16:creationId xmlns:a16="http://schemas.microsoft.com/office/drawing/2014/main" id="{D016E1DE-9FF8-46B7-AE4D-7FEEC97F4779}"/>
                </a:ext>
              </a:extLst>
            </p:cNvPr>
            <p:cNvGrpSpPr/>
            <p:nvPr/>
          </p:nvGrpSpPr>
          <p:grpSpPr>
            <a:xfrm>
              <a:off x="0" y="2548649"/>
              <a:ext cx="3941764" cy="3493119"/>
              <a:chOff x="7936" y="2412766"/>
              <a:chExt cx="3941764" cy="3493119"/>
            </a:xfrm>
          </p:grpSpPr>
          <p:grpSp>
            <p:nvGrpSpPr>
              <p:cNvPr id="16" name="Group 15">
                <a:extLst>
                  <a:ext uri="{FF2B5EF4-FFF2-40B4-BE49-F238E27FC236}">
                    <a16:creationId xmlns:a16="http://schemas.microsoft.com/office/drawing/2014/main" id="{658E870F-C589-4359-8F9E-7A41F964CDA4}"/>
                  </a:ext>
                </a:extLst>
              </p:cNvPr>
              <p:cNvGrpSpPr/>
              <p:nvPr/>
            </p:nvGrpSpPr>
            <p:grpSpPr>
              <a:xfrm>
                <a:off x="7936" y="2412766"/>
                <a:ext cx="1581151" cy="3493119"/>
                <a:chOff x="7936" y="2412766"/>
                <a:chExt cx="1581151" cy="3493119"/>
              </a:xfrm>
            </p:grpSpPr>
            <p:pic>
              <p:nvPicPr>
                <p:cNvPr id="8" name="Graphic 7" descr="Kiosk">
                  <a:extLst>
                    <a:ext uri="{FF2B5EF4-FFF2-40B4-BE49-F238E27FC236}">
                      <a16:creationId xmlns:a16="http://schemas.microsoft.com/office/drawing/2014/main" id="{4182B725-E304-4C0A-B5B8-C8992567BD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422" y="4560963"/>
                  <a:ext cx="781964" cy="781964"/>
                </a:xfrm>
                <a:prstGeom prst="rect">
                  <a:avLst/>
                </a:prstGeom>
              </p:spPr>
            </p:pic>
            <p:pic>
              <p:nvPicPr>
                <p:cNvPr id="10" name="Graphic 9" descr="Bank">
                  <a:extLst>
                    <a:ext uri="{FF2B5EF4-FFF2-40B4-BE49-F238E27FC236}">
                      <a16:creationId xmlns:a16="http://schemas.microsoft.com/office/drawing/2014/main" id="{FC35BF97-6919-4340-9CEF-B466E826A8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800" y="3429000"/>
                  <a:ext cx="781964" cy="781964"/>
                </a:xfrm>
                <a:prstGeom prst="rect">
                  <a:avLst/>
                </a:prstGeom>
              </p:spPr>
            </p:pic>
            <p:pic>
              <p:nvPicPr>
                <p:cNvPr id="12" name="Graphic 11" descr="Smart Phone">
                  <a:extLst>
                    <a:ext uri="{FF2B5EF4-FFF2-40B4-BE49-F238E27FC236}">
                      <a16:creationId xmlns:a16="http://schemas.microsoft.com/office/drawing/2014/main" id="{63911CA2-BDD9-43CA-8A16-DD8526C5DF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643" y="2412766"/>
                  <a:ext cx="781964" cy="781964"/>
                </a:xfrm>
                <a:prstGeom prst="rect">
                  <a:avLst/>
                </a:prstGeom>
              </p:spPr>
            </p:pic>
            <p:sp>
              <p:nvSpPr>
                <p:cNvPr id="13" name="TextBox 12">
                  <a:extLst>
                    <a:ext uri="{FF2B5EF4-FFF2-40B4-BE49-F238E27FC236}">
                      <a16:creationId xmlns:a16="http://schemas.microsoft.com/office/drawing/2014/main" id="{15CDA3DC-21A5-4365-BD7C-C0D72EF37CA8}"/>
                    </a:ext>
                  </a:extLst>
                </p:cNvPr>
                <p:cNvSpPr txBox="1"/>
                <p:nvPr/>
              </p:nvSpPr>
              <p:spPr>
                <a:xfrm>
                  <a:off x="30162" y="3128780"/>
                  <a:ext cx="155892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IoT Devices</a:t>
                  </a:r>
                </a:p>
              </p:txBody>
            </p:sp>
            <p:sp>
              <p:nvSpPr>
                <p:cNvPr id="14" name="TextBox 13">
                  <a:extLst>
                    <a:ext uri="{FF2B5EF4-FFF2-40B4-BE49-F238E27FC236}">
                      <a16:creationId xmlns:a16="http://schemas.microsoft.com/office/drawing/2014/main" id="{8DF936E2-3741-4D26-9416-750271BD5E96}"/>
                    </a:ext>
                  </a:extLst>
                </p:cNvPr>
                <p:cNvSpPr txBox="1"/>
                <p:nvPr/>
              </p:nvSpPr>
              <p:spPr>
                <a:xfrm>
                  <a:off x="30162" y="4033099"/>
                  <a:ext cx="1558925"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Financial Transactions</a:t>
                  </a:r>
                </a:p>
              </p:txBody>
            </p:sp>
            <p:sp>
              <p:nvSpPr>
                <p:cNvPr id="15" name="TextBox 14">
                  <a:extLst>
                    <a:ext uri="{FF2B5EF4-FFF2-40B4-BE49-F238E27FC236}">
                      <a16:creationId xmlns:a16="http://schemas.microsoft.com/office/drawing/2014/main" id="{7C24ECCB-4055-456E-B5AA-22E92696FC58}"/>
                    </a:ext>
                  </a:extLst>
                </p:cNvPr>
                <p:cNvSpPr txBox="1"/>
                <p:nvPr/>
              </p:nvSpPr>
              <p:spPr>
                <a:xfrm>
                  <a:off x="7936" y="5145677"/>
                  <a:ext cx="1558925" cy="7602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Point-of-Sale</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grpSp>
          <p:pic>
            <p:nvPicPr>
              <p:cNvPr id="18" name="Graphic 17" descr="Database">
                <a:extLst>
                  <a:ext uri="{FF2B5EF4-FFF2-40B4-BE49-F238E27FC236}">
                    <a16:creationId xmlns:a16="http://schemas.microsoft.com/office/drawing/2014/main" id="{1459424B-2A5D-4E0C-AF58-0880556E7D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28621" y="3350424"/>
                <a:ext cx="1721079" cy="1721079"/>
              </a:xfrm>
              <a:prstGeom prst="rect">
                <a:avLst/>
              </a:prstGeom>
            </p:spPr>
          </p:pic>
          <p:cxnSp>
            <p:nvCxnSpPr>
              <p:cNvPr id="20" name="Straight Arrow Connector 19">
                <a:extLst>
                  <a:ext uri="{FF2B5EF4-FFF2-40B4-BE49-F238E27FC236}">
                    <a16:creationId xmlns:a16="http://schemas.microsoft.com/office/drawing/2014/main" id="{AFEFE6EE-5AE7-42C6-AEEC-E4A256889250}"/>
                  </a:ext>
                </a:extLst>
              </p:cNvPr>
              <p:cNvCxnSpPr>
                <a:stCxn id="12" idx="3"/>
              </p:cNvCxnSpPr>
              <p:nvPr/>
            </p:nvCxnSpPr>
            <p:spPr>
              <a:xfrm>
                <a:off x="1200607" y="2803748"/>
                <a:ext cx="1199693" cy="726852"/>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153C38-D913-4947-AFF9-01CCD6251E5B}"/>
                  </a:ext>
                </a:extLst>
              </p:cNvPr>
              <p:cNvCxnSpPr/>
              <p:nvPr/>
            </p:nvCxnSpPr>
            <p:spPr>
              <a:xfrm>
                <a:off x="1213764" y="4033099"/>
                <a:ext cx="1116686" cy="0"/>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F0D0DCB-8097-445C-A078-A5443E421E1A}"/>
                  </a:ext>
                </a:extLst>
              </p:cNvPr>
              <p:cNvCxnSpPr/>
              <p:nvPr/>
            </p:nvCxnSpPr>
            <p:spPr>
              <a:xfrm flipV="1">
                <a:off x="1327150" y="4667250"/>
                <a:ext cx="984250" cy="527050"/>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9D9A62F-5D83-4D8B-82C2-1956D1A6FCB2}"/>
                </a:ext>
              </a:extLst>
            </p:cNvPr>
            <p:cNvGrpSpPr/>
            <p:nvPr/>
          </p:nvGrpSpPr>
          <p:grpSpPr>
            <a:xfrm>
              <a:off x="167139" y="1338353"/>
              <a:ext cx="3844925" cy="1046275"/>
              <a:chOff x="446087" y="1197740"/>
              <a:chExt cx="3844925" cy="1046275"/>
            </a:xfrm>
          </p:grpSpPr>
          <p:sp>
            <p:nvSpPr>
              <p:cNvPr id="32" name="TextBox 31">
                <a:extLst>
                  <a:ext uri="{FF2B5EF4-FFF2-40B4-BE49-F238E27FC236}">
                    <a16:creationId xmlns:a16="http://schemas.microsoft.com/office/drawing/2014/main" id="{C2982770-BA82-4248-9FA1-4751B9F351D1}"/>
                  </a:ext>
                </a:extLst>
              </p:cNvPr>
              <p:cNvSpPr txBox="1"/>
              <p:nvPr/>
            </p:nvSpPr>
            <p:spPr>
              <a:xfrm>
                <a:off x="974495" y="1197740"/>
                <a:ext cx="27881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Data Ingestion</a:t>
                </a:r>
              </a:p>
            </p:txBody>
          </p:sp>
          <p:sp>
            <p:nvSpPr>
              <p:cNvPr id="33" name="TextBox 32">
                <a:extLst>
                  <a:ext uri="{FF2B5EF4-FFF2-40B4-BE49-F238E27FC236}">
                    <a16:creationId xmlns:a16="http://schemas.microsoft.com/office/drawing/2014/main" id="{48D928CB-660A-4084-88F5-99D6DD0054BB}"/>
                  </a:ext>
                </a:extLst>
              </p:cNvPr>
              <p:cNvSpPr txBox="1"/>
              <p:nvPr/>
            </p:nvSpPr>
            <p:spPr>
              <a:xfrm>
                <a:off x="446087" y="1720795"/>
                <a:ext cx="3844925"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The process of obtaining and importing data for immediate use or storage in a database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64" name="Group 63" descr="ETL and ELT as part of Data Processing">
            <a:extLst>
              <a:ext uri="{FF2B5EF4-FFF2-40B4-BE49-F238E27FC236}">
                <a16:creationId xmlns:a16="http://schemas.microsoft.com/office/drawing/2014/main" id="{486248F4-3758-4F5E-A8A8-A5ED7CDEC318}"/>
              </a:ext>
            </a:extLst>
          </p:cNvPr>
          <p:cNvGrpSpPr/>
          <p:nvPr/>
        </p:nvGrpSpPr>
        <p:grpSpPr>
          <a:xfrm>
            <a:off x="4340677" y="1120690"/>
            <a:ext cx="3844925" cy="4304505"/>
            <a:chOff x="4173537" y="1338270"/>
            <a:chExt cx="3844925" cy="4304505"/>
          </a:xfrm>
        </p:grpSpPr>
        <p:grpSp>
          <p:nvGrpSpPr>
            <p:cNvPr id="34" name="Group 33">
              <a:extLst>
                <a:ext uri="{FF2B5EF4-FFF2-40B4-BE49-F238E27FC236}">
                  <a16:creationId xmlns:a16="http://schemas.microsoft.com/office/drawing/2014/main" id="{5EC020D3-2A29-4016-827E-8B0155387A87}"/>
                </a:ext>
              </a:extLst>
            </p:cNvPr>
            <p:cNvGrpSpPr/>
            <p:nvPr/>
          </p:nvGrpSpPr>
          <p:grpSpPr>
            <a:xfrm>
              <a:off x="4173537" y="1338270"/>
              <a:ext cx="3844925" cy="1046275"/>
              <a:chOff x="446087" y="1197740"/>
              <a:chExt cx="3844925" cy="1046275"/>
            </a:xfrm>
          </p:grpSpPr>
          <p:sp>
            <p:nvSpPr>
              <p:cNvPr id="35" name="TextBox 34">
                <a:extLst>
                  <a:ext uri="{FF2B5EF4-FFF2-40B4-BE49-F238E27FC236}">
                    <a16:creationId xmlns:a16="http://schemas.microsoft.com/office/drawing/2014/main" id="{AEED0673-853D-4753-8D79-AF0A79541256}"/>
                  </a:ext>
                </a:extLst>
              </p:cNvPr>
              <p:cNvSpPr txBox="1"/>
              <p:nvPr/>
            </p:nvSpPr>
            <p:spPr>
              <a:xfrm>
                <a:off x="974495" y="1197740"/>
                <a:ext cx="27881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Data Processing</a:t>
                </a:r>
              </a:p>
            </p:txBody>
          </p:sp>
          <p:sp>
            <p:nvSpPr>
              <p:cNvPr id="36" name="TextBox 35">
                <a:extLst>
                  <a:ext uri="{FF2B5EF4-FFF2-40B4-BE49-F238E27FC236}">
                    <a16:creationId xmlns:a16="http://schemas.microsoft.com/office/drawing/2014/main" id="{DFD51082-4DB3-4D74-8CC6-76436800FEDA}"/>
                  </a:ext>
                </a:extLst>
              </p:cNvPr>
              <p:cNvSpPr txBox="1"/>
              <p:nvPr/>
            </p:nvSpPr>
            <p:spPr>
              <a:xfrm>
                <a:off x="446087" y="1720795"/>
                <a:ext cx="3844925"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Takes the data in its raw form, cleans it, and converts it into a more meaningful format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BF2018C3-FB01-4157-BD8C-B155B9317597}"/>
                </a:ext>
              </a:extLst>
            </p:cNvPr>
            <p:cNvSpPr txBox="1"/>
            <p:nvPr/>
          </p:nvSpPr>
          <p:spPr>
            <a:xfrm>
              <a:off x="4803773" y="2498046"/>
              <a:ext cx="2584450" cy="7602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ETL</a:t>
              </a: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Transform, and Load</a:t>
              </a:r>
            </a:p>
          </p:txBody>
        </p:sp>
        <p:sp>
          <p:nvSpPr>
            <p:cNvPr id="38" name="TextBox 37">
              <a:extLst>
                <a:ext uri="{FF2B5EF4-FFF2-40B4-BE49-F238E27FC236}">
                  <a16:creationId xmlns:a16="http://schemas.microsoft.com/office/drawing/2014/main" id="{339D9DBE-A233-40C2-A08B-C10EB2F13D59}"/>
                </a:ext>
              </a:extLst>
            </p:cNvPr>
            <p:cNvSpPr txBox="1"/>
            <p:nvPr/>
          </p:nvSpPr>
          <p:spPr>
            <a:xfrm>
              <a:off x="4803773" y="4200547"/>
              <a:ext cx="2584450" cy="7602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ELT</a:t>
              </a: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Load, and Transform</a:t>
              </a:r>
            </a:p>
          </p:txBody>
        </p:sp>
        <p:pic>
          <p:nvPicPr>
            <p:cNvPr id="40" name="Graphic 39" descr="Database">
              <a:extLst>
                <a:ext uri="{FF2B5EF4-FFF2-40B4-BE49-F238E27FC236}">
                  <a16:creationId xmlns:a16="http://schemas.microsoft.com/office/drawing/2014/main" id="{0E46A7DF-044A-4397-A342-A720274793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31321" y="5002856"/>
              <a:ext cx="639919" cy="639919"/>
            </a:xfrm>
            <a:prstGeom prst="rect">
              <a:avLst/>
            </a:prstGeom>
          </p:spPr>
        </p:pic>
        <p:pic>
          <p:nvPicPr>
            <p:cNvPr id="41" name="Graphic 40" descr="Database">
              <a:extLst>
                <a:ext uri="{FF2B5EF4-FFF2-40B4-BE49-F238E27FC236}">
                  <a16:creationId xmlns:a16="http://schemas.microsoft.com/office/drawing/2014/main" id="{5EA998F3-B56F-481B-BCFC-C2FE4A19E1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6021" y="3303056"/>
              <a:ext cx="639919" cy="639919"/>
            </a:xfrm>
            <a:prstGeom prst="rect">
              <a:avLst/>
            </a:prstGeom>
          </p:spPr>
        </p:pic>
        <p:pic>
          <p:nvPicPr>
            <p:cNvPr id="43" name="Graphic 42" descr="Gears">
              <a:extLst>
                <a:ext uri="{FF2B5EF4-FFF2-40B4-BE49-F238E27FC236}">
                  <a16:creationId xmlns:a16="http://schemas.microsoft.com/office/drawing/2014/main" id="{D7B217DB-737C-4822-A5D0-5B0161A05A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6021" y="5001502"/>
              <a:ext cx="639919" cy="639919"/>
            </a:xfrm>
            <a:prstGeom prst="rect">
              <a:avLst/>
            </a:prstGeom>
          </p:spPr>
        </p:pic>
        <p:pic>
          <p:nvPicPr>
            <p:cNvPr id="44" name="Graphic 43" descr="Gears">
              <a:extLst>
                <a:ext uri="{FF2B5EF4-FFF2-40B4-BE49-F238E27FC236}">
                  <a16:creationId xmlns:a16="http://schemas.microsoft.com/office/drawing/2014/main" id="{B3514281-311B-41AC-9947-D0BDF65792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1321" y="3303057"/>
              <a:ext cx="639919" cy="639919"/>
            </a:xfrm>
            <a:prstGeom prst="rect">
              <a:avLst/>
            </a:prstGeom>
          </p:spPr>
        </p:pic>
        <p:pic>
          <p:nvPicPr>
            <p:cNvPr id="46" name="Graphic 45" descr="Binary">
              <a:extLst>
                <a:ext uri="{FF2B5EF4-FFF2-40B4-BE49-F238E27FC236}">
                  <a16:creationId xmlns:a16="http://schemas.microsoft.com/office/drawing/2014/main" id="{EDE932F7-8120-4F2F-9A7A-B0D4908C13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56621" y="3316355"/>
              <a:ext cx="639919" cy="639919"/>
            </a:xfrm>
            <a:prstGeom prst="rect">
              <a:avLst/>
            </a:prstGeom>
          </p:spPr>
        </p:pic>
        <p:pic>
          <p:nvPicPr>
            <p:cNvPr id="47" name="Graphic 46" descr="Binary">
              <a:extLst>
                <a:ext uri="{FF2B5EF4-FFF2-40B4-BE49-F238E27FC236}">
                  <a16:creationId xmlns:a16="http://schemas.microsoft.com/office/drawing/2014/main" id="{10E18E1B-14A7-4F16-9095-59F7075BDC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56621" y="5001503"/>
              <a:ext cx="639919" cy="639919"/>
            </a:xfrm>
            <a:prstGeom prst="rect">
              <a:avLst/>
            </a:prstGeom>
          </p:spPr>
        </p:pic>
      </p:grpSp>
      <p:grpSp>
        <p:nvGrpSpPr>
          <p:cNvPr id="67" name="Group 66">
            <a:extLst>
              <a:ext uri="{FF2B5EF4-FFF2-40B4-BE49-F238E27FC236}">
                <a16:creationId xmlns:a16="http://schemas.microsoft.com/office/drawing/2014/main" id="{44A84C02-9016-4D29-9B8C-B8F86215857F}"/>
              </a:ext>
              <a:ext uri="{C183D7F6-B498-43B3-948B-1728B52AA6E4}">
                <adec:decorative xmlns:adec="http://schemas.microsoft.com/office/drawing/2017/decorative" val="1"/>
              </a:ext>
            </a:extLst>
          </p:cNvPr>
          <p:cNvGrpSpPr/>
          <p:nvPr/>
        </p:nvGrpSpPr>
        <p:grpSpPr>
          <a:xfrm>
            <a:off x="3897032" y="3405435"/>
            <a:ext cx="1028260" cy="1464813"/>
            <a:chOff x="3934370" y="3405435"/>
            <a:chExt cx="1028260" cy="1464813"/>
          </a:xfrm>
        </p:grpSpPr>
        <p:cxnSp>
          <p:nvCxnSpPr>
            <p:cNvPr id="49" name="Straight Arrow Connector 48">
              <a:extLst>
                <a:ext uri="{FF2B5EF4-FFF2-40B4-BE49-F238E27FC236}">
                  <a16:creationId xmlns:a16="http://schemas.microsoft.com/office/drawing/2014/main" id="{4FFA3CDE-2B93-47B8-A624-34FDA09BDE14}"/>
                </a:ext>
              </a:extLst>
            </p:cNvPr>
            <p:cNvCxnSpPr>
              <a:cxnSpLocks/>
            </p:cNvCxnSpPr>
            <p:nvPr/>
          </p:nvCxnSpPr>
          <p:spPr>
            <a:xfrm flipV="1">
              <a:off x="3934370" y="3405435"/>
              <a:ext cx="982569" cy="723831"/>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58C7F7-BD23-49D5-A3FA-A3F6AB02194C}"/>
                </a:ext>
              </a:extLst>
            </p:cNvPr>
            <p:cNvCxnSpPr>
              <a:cxnSpLocks/>
            </p:cNvCxnSpPr>
            <p:nvPr/>
          </p:nvCxnSpPr>
          <p:spPr>
            <a:xfrm>
              <a:off x="3947229" y="4346042"/>
              <a:ext cx="1015401" cy="524206"/>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descr="Queries and Visualizations as part of the Data Visualization process.">
            <a:extLst>
              <a:ext uri="{FF2B5EF4-FFF2-40B4-BE49-F238E27FC236}">
                <a16:creationId xmlns:a16="http://schemas.microsoft.com/office/drawing/2014/main" id="{F177B76C-28FB-446A-8A0B-D5BA5B37A592}"/>
              </a:ext>
            </a:extLst>
          </p:cNvPr>
          <p:cNvGrpSpPr/>
          <p:nvPr/>
        </p:nvGrpSpPr>
        <p:grpSpPr>
          <a:xfrm>
            <a:off x="8347075" y="1120690"/>
            <a:ext cx="3844925" cy="4568076"/>
            <a:chOff x="8179936" y="1338270"/>
            <a:chExt cx="3844925" cy="4568076"/>
          </a:xfrm>
        </p:grpSpPr>
        <p:grpSp>
          <p:nvGrpSpPr>
            <p:cNvPr id="30" name="Group 29">
              <a:extLst>
                <a:ext uri="{FF2B5EF4-FFF2-40B4-BE49-F238E27FC236}">
                  <a16:creationId xmlns:a16="http://schemas.microsoft.com/office/drawing/2014/main" id="{D7264A65-E379-4C3B-8940-8A32CB3B6D84}"/>
                </a:ext>
              </a:extLst>
            </p:cNvPr>
            <p:cNvGrpSpPr/>
            <p:nvPr/>
          </p:nvGrpSpPr>
          <p:grpSpPr>
            <a:xfrm>
              <a:off x="8179936" y="1338270"/>
              <a:ext cx="3844925" cy="1046275"/>
              <a:chOff x="446087" y="1197740"/>
              <a:chExt cx="3844925" cy="1046275"/>
            </a:xfrm>
          </p:grpSpPr>
          <p:sp>
            <p:nvSpPr>
              <p:cNvPr id="6" name="TextBox 5">
                <a:extLst>
                  <a:ext uri="{FF2B5EF4-FFF2-40B4-BE49-F238E27FC236}">
                    <a16:creationId xmlns:a16="http://schemas.microsoft.com/office/drawing/2014/main" id="{85A0F788-B3F4-415A-9886-4672C559D8AE}"/>
                  </a:ext>
                </a:extLst>
              </p:cNvPr>
              <p:cNvSpPr txBox="1"/>
              <p:nvPr/>
            </p:nvSpPr>
            <p:spPr>
              <a:xfrm>
                <a:off x="871196" y="1197740"/>
                <a:ext cx="29947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Data Visualization</a:t>
                </a:r>
              </a:p>
            </p:txBody>
          </p:sp>
          <p:sp>
            <p:nvSpPr>
              <p:cNvPr id="29" name="TextBox 28">
                <a:extLst>
                  <a:ext uri="{FF2B5EF4-FFF2-40B4-BE49-F238E27FC236}">
                    <a16:creationId xmlns:a16="http://schemas.microsoft.com/office/drawing/2014/main" id="{E3740FFB-1E04-42D5-BF0B-0B59E4B46E6A}"/>
                  </a:ext>
                </a:extLst>
              </p:cNvPr>
              <p:cNvSpPr txBox="1"/>
              <p:nvPr/>
            </p:nvSpPr>
            <p:spPr>
              <a:xfrm>
                <a:off x="446087" y="1720795"/>
                <a:ext cx="3844925"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Query the data and create graphical representations of information and data</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4" name="Graphic 53" descr="Research">
              <a:extLst>
                <a:ext uri="{FF2B5EF4-FFF2-40B4-BE49-F238E27FC236}">
                  <a16:creationId xmlns:a16="http://schemas.microsoft.com/office/drawing/2014/main" id="{7C5A31C5-4ED8-46EC-B52D-1306A50D35C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02552" y="2720415"/>
              <a:ext cx="1199693" cy="1199693"/>
            </a:xfrm>
            <a:prstGeom prst="rect">
              <a:avLst/>
            </a:prstGeom>
          </p:spPr>
        </p:pic>
        <p:pic>
          <p:nvPicPr>
            <p:cNvPr id="56" name="Graphic 55" descr="Illustrator">
              <a:extLst>
                <a:ext uri="{FF2B5EF4-FFF2-40B4-BE49-F238E27FC236}">
                  <a16:creationId xmlns:a16="http://schemas.microsoft.com/office/drawing/2014/main" id="{C35F2F1C-F149-4354-8E3C-562A9F22DA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02552" y="4401655"/>
              <a:ext cx="1199693" cy="1199693"/>
            </a:xfrm>
            <a:prstGeom prst="rect">
              <a:avLst/>
            </a:prstGeom>
          </p:spPr>
        </p:pic>
        <p:sp>
          <p:nvSpPr>
            <p:cNvPr id="58" name="TextBox 57">
              <a:extLst>
                <a:ext uri="{FF2B5EF4-FFF2-40B4-BE49-F238E27FC236}">
                  <a16:creationId xmlns:a16="http://schemas.microsoft.com/office/drawing/2014/main" id="{C9674621-C588-4206-884D-4936FE702E0D}"/>
                </a:ext>
              </a:extLst>
            </p:cNvPr>
            <p:cNvSpPr txBox="1"/>
            <p:nvPr/>
          </p:nvSpPr>
          <p:spPr>
            <a:xfrm>
              <a:off x="9322936" y="3738561"/>
              <a:ext cx="155892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Queries</a:t>
              </a:r>
            </a:p>
          </p:txBody>
        </p:sp>
        <p:sp>
          <p:nvSpPr>
            <p:cNvPr id="59" name="TextBox 58">
              <a:extLst>
                <a:ext uri="{FF2B5EF4-FFF2-40B4-BE49-F238E27FC236}">
                  <a16:creationId xmlns:a16="http://schemas.microsoft.com/office/drawing/2014/main" id="{1585024E-9FF9-4B12-85AD-BAA1A6EA8717}"/>
                </a:ext>
              </a:extLst>
            </p:cNvPr>
            <p:cNvSpPr txBox="1"/>
            <p:nvPr/>
          </p:nvSpPr>
          <p:spPr>
            <a:xfrm>
              <a:off x="9322936" y="5416981"/>
              <a:ext cx="155892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Visualizations</a:t>
              </a:r>
            </a:p>
          </p:txBody>
        </p:sp>
      </p:grpSp>
      <p:grpSp>
        <p:nvGrpSpPr>
          <p:cNvPr id="68" name="Group 67">
            <a:extLst>
              <a:ext uri="{FF2B5EF4-FFF2-40B4-BE49-F238E27FC236}">
                <a16:creationId xmlns:a16="http://schemas.microsoft.com/office/drawing/2014/main" id="{660F586A-5818-4701-865F-85B481C605F8}"/>
              </a:ext>
              <a:ext uri="{C183D7F6-B498-43B3-948B-1728B52AA6E4}">
                <adec:decorative xmlns:adec="http://schemas.microsoft.com/office/drawing/2017/decorative" val="1"/>
              </a:ext>
            </a:extLst>
          </p:cNvPr>
          <p:cNvGrpSpPr/>
          <p:nvPr/>
        </p:nvGrpSpPr>
        <p:grpSpPr>
          <a:xfrm>
            <a:off x="7940675" y="3113033"/>
            <a:ext cx="1549400" cy="1670888"/>
            <a:chOff x="8002575" y="3113582"/>
            <a:chExt cx="1549400" cy="1670888"/>
          </a:xfrm>
        </p:grpSpPr>
        <p:cxnSp>
          <p:nvCxnSpPr>
            <p:cNvPr id="62" name="Straight Arrow Connector 61">
              <a:extLst>
                <a:ext uri="{FF2B5EF4-FFF2-40B4-BE49-F238E27FC236}">
                  <a16:creationId xmlns:a16="http://schemas.microsoft.com/office/drawing/2014/main" id="{0936D964-D5BE-4A43-B346-ED478B562E5F}"/>
                </a:ext>
              </a:extLst>
            </p:cNvPr>
            <p:cNvCxnSpPr>
              <a:cxnSpLocks/>
            </p:cNvCxnSpPr>
            <p:nvPr/>
          </p:nvCxnSpPr>
          <p:spPr>
            <a:xfrm flipV="1">
              <a:off x="8002575" y="3113582"/>
              <a:ext cx="1486733" cy="838369"/>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1F1B869-C751-4DB4-8063-BA5864256E2F}"/>
                </a:ext>
              </a:extLst>
            </p:cNvPr>
            <p:cNvCxnSpPr>
              <a:cxnSpLocks/>
            </p:cNvCxnSpPr>
            <p:nvPr/>
          </p:nvCxnSpPr>
          <p:spPr>
            <a:xfrm>
              <a:off x="8022973" y="4305116"/>
              <a:ext cx="1529002" cy="479354"/>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54136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5E-ED42-45A6-8FBC-B662AC6DDFDD}"/>
              </a:ext>
            </a:extLst>
          </p:cNvPr>
          <p:cNvSpPr>
            <a:spLocks noGrp="1"/>
          </p:cNvSpPr>
          <p:nvPr>
            <p:ph type="title"/>
          </p:nvPr>
        </p:nvSpPr>
        <p:spPr/>
        <p:txBody>
          <a:bodyPr/>
          <a:lstStyle/>
          <a:p>
            <a:r>
              <a:rPr lang="en-US" dirty="0"/>
              <a:t>Explore data analytics</a:t>
            </a:r>
          </a:p>
        </p:txBody>
      </p:sp>
      <p:pic>
        <p:nvPicPr>
          <p:cNvPr id="5" name="Picture 4" descr="Icon of a series of bars forming a chart">
            <a:extLst>
              <a:ext uri="{FF2B5EF4-FFF2-40B4-BE49-F238E27FC236}">
                <a16:creationId xmlns:a16="http://schemas.microsoft.com/office/drawing/2014/main" id="{0613C0F6-485B-4889-BC6C-1091A2CB4709}"/>
              </a:ext>
            </a:extLst>
          </p:cNvPr>
          <p:cNvPicPr>
            <a:picLocks noChangeAspect="1"/>
          </p:cNvPicPr>
          <p:nvPr/>
        </p:nvPicPr>
        <p:blipFill>
          <a:blip r:embed="rId3"/>
          <a:stretch>
            <a:fillRect/>
          </a:stretch>
        </p:blipFill>
        <p:spPr>
          <a:xfrm>
            <a:off x="817591" y="2277493"/>
            <a:ext cx="1190244" cy="1190244"/>
          </a:xfrm>
          <a:prstGeom prst="rect">
            <a:avLst/>
          </a:prstGeom>
        </p:spPr>
      </p:pic>
      <p:sp>
        <p:nvSpPr>
          <p:cNvPr id="7" name="Rectangle 6">
            <a:extLst>
              <a:ext uri="{FF2B5EF4-FFF2-40B4-BE49-F238E27FC236}">
                <a16:creationId xmlns:a16="http://schemas.microsoft.com/office/drawing/2014/main" id="{2300B763-6B2C-43F7-AB44-F18CEA96CEF6}"/>
              </a:ext>
            </a:extLst>
          </p:cNvPr>
          <p:cNvSpPr/>
          <p:nvPr/>
        </p:nvSpPr>
        <p:spPr bwMode="auto">
          <a:xfrm>
            <a:off x="312738"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Descriptive</a:t>
            </a:r>
          </a:p>
        </p:txBody>
      </p:sp>
      <p:pic>
        <p:nvPicPr>
          <p:cNvPr id="9" name="Picture 8" descr="Icon of a meter">
            <a:extLst>
              <a:ext uri="{FF2B5EF4-FFF2-40B4-BE49-F238E27FC236}">
                <a16:creationId xmlns:a16="http://schemas.microsoft.com/office/drawing/2014/main" id="{37037F92-ACC3-4F96-A84D-55497516E5B0}"/>
              </a:ext>
            </a:extLst>
          </p:cNvPr>
          <p:cNvPicPr>
            <a:picLocks noChangeAspect="1"/>
          </p:cNvPicPr>
          <p:nvPr/>
        </p:nvPicPr>
        <p:blipFill>
          <a:blip r:embed="rId4"/>
          <a:stretch>
            <a:fillRect/>
          </a:stretch>
        </p:blipFill>
        <p:spPr>
          <a:xfrm>
            <a:off x="3160806" y="2277493"/>
            <a:ext cx="1190244" cy="1190244"/>
          </a:xfrm>
          <a:prstGeom prst="rect">
            <a:avLst/>
          </a:prstGeom>
        </p:spPr>
      </p:pic>
      <p:sp>
        <p:nvSpPr>
          <p:cNvPr id="11" name="Rectangle 10">
            <a:extLst>
              <a:ext uri="{FF2B5EF4-FFF2-40B4-BE49-F238E27FC236}">
                <a16:creationId xmlns:a16="http://schemas.microsoft.com/office/drawing/2014/main" id="{F88FFF5A-2744-404B-884B-11DC08811611}"/>
              </a:ext>
            </a:extLst>
          </p:cNvPr>
          <p:cNvSpPr/>
          <p:nvPr/>
        </p:nvSpPr>
        <p:spPr bwMode="auto">
          <a:xfrm>
            <a:off x="2655954"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Diagnostic</a:t>
            </a:r>
          </a:p>
        </p:txBody>
      </p:sp>
      <p:pic>
        <p:nvPicPr>
          <p:cNvPr id="13" name="Picture 12" descr="Icon of a lab flask">
            <a:extLst>
              <a:ext uri="{FF2B5EF4-FFF2-40B4-BE49-F238E27FC236}">
                <a16:creationId xmlns:a16="http://schemas.microsoft.com/office/drawing/2014/main" id="{1F316B1D-9287-4086-8171-7CAF7380FC6D}"/>
              </a:ext>
            </a:extLst>
          </p:cNvPr>
          <p:cNvPicPr>
            <a:picLocks noChangeAspect="1"/>
          </p:cNvPicPr>
          <p:nvPr/>
        </p:nvPicPr>
        <p:blipFill>
          <a:blip r:embed="rId5"/>
          <a:stretch>
            <a:fillRect/>
          </a:stretch>
        </p:blipFill>
        <p:spPr>
          <a:xfrm>
            <a:off x="5508815" y="2277493"/>
            <a:ext cx="1190244" cy="1190244"/>
          </a:xfrm>
          <a:prstGeom prst="rect">
            <a:avLst/>
          </a:prstGeom>
        </p:spPr>
      </p:pic>
      <p:sp>
        <p:nvSpPr>
          <p:cNvPr id="15" name="Rectangle 14">
            <a:extLst>
              <a:ext uri="{FF2B5EF4-FFF2-40B4-BE49-F238E27FC236}">
                <a16:creationId xmlns:a16="http://schemas.microsoft.com/office/drawing/2014/main" id="{D6D58516-6A3D-4B9B-8799-0329247149B2}"/>
              </a:ext>
            </a:extLst>
          </p:cNvPr>
          <p:cNvSpPr/>
          <p:nvPr/>
        </p:nvSpPr>
        <p:spPr bwMode="auto">
          <a:xfrm>
            <a:off x="4999169"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Predictive</a:t>
            </a:r>
          </a:p>
        </p:txBody>
      </p:sp>
      <p:pic>
        <p:nvPicPr>
          <p:cNvPr id="17" name="Picture 16" descr="Icon of a wrench and a clipboard">
            <a:extLst>
              <a:ext uri="{FF2B5EF4-FFF2-40B4-BE49-F238E27FC236}">
                <a16:creationId xmlns:a16="http://schemas.microsoft.com/office/drawing/2014/main" id="{2C910EA6-67C6-4504-99F5-5B9B24DF7556}"/>
              </a:ext>
            </a:extLst>
          </p:cNvPr>
          <p:cNvPicPr>
            <a:picLocks noChangeAspect="1"/>
          </p:cNvPicPr>
          <p:nvPr/>
        </p:nvPicPr>
        <p:blipFill>
          <a:blip r:embed="rId6"/>
          <a:stretch>
            <a:fillRect/>
          </a:stretch>
        </p:blipFill>
        <p:spPr>
          <a:xfrm>
            <a:off x="7845712" y="2277493"/>
            <a:ext cx="1190244" cy="1190244"/>
          </a:xfrm>
          <a:prstGeom prst="rect">
            <a:avLst/>
          </a:prstGeom>
        </p:spPr>
      </p:pic>
      <p:sp>
        <p:nvSpPr>
          <p:cNvPr id="19" name="Rectangle 18">
            <a:extLst>
              <a:ext uri="{FF2B5EF4-FFF2-40B4-BE49-F238E27FC236}">
                <a16:creationId xmlns:a16="http://schemas.microsoft.com/office/drawing/2014/main" id="{60DD6735-0100-464A-9E33-CD47D95FE6A2}"/>
              </a:ext>
            </a:extLst>
          </p:cNvPr>
          <p:cNvSpPr/>
          <p:nvPr/>
        </p:nvSpPr>
        <p:spPr bwMode="auto">
          <a:xfrm>
            <a:off x="7342385"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Prescriptive</a:t>
            </a:r>
          </a:p>
        </p:txBody>
      </p:sp>
      <p:pic>
        <p:nvPicPr>
          <p:cNvPr id="21" name="Picture 20" descr="Icon of a top view section of human brain">
            <a:extLst>
              <a:ext uri="{FF2B5EF4-FFF2-40B4-BE49-F238E27FC236}">
                <a16:creationId xmlns:a16="http://schemas.microsoft.com/office/drawing/2014/main" id="{E63063C8-A2B5-4AFF-AF2F-EB644B4A4F7A}"/>
              </a:ext>
            </a:extLst>
          </p:cNvPr>
          <p:cNvPicPr>
            <a:picLocks noChangeAspect="1"/>
          </p:cNvPicPr>
          <p:nvPr/>
        </p:nvPicPr>
        <p:blipFill>
          <a:blip r:embed="rId7"/>
          <a:stretch>
            <a:fillRect/>
          </a:stretch>
        </p:blipFill>
        <p:spPr>
          <a:xfrm>
            <a:off x="10188927" y="2277493"/>
            <a:ext cx="1190244" cy="1190244"/>
          </a:xfrm>
          <a:prstGeom prst="rect">
            <a:avLst/>
          </a:prstGeom>
        </p:spPr>
      </p:pic>
      <p:sp>
        <p:nvSpPr>
          <p:cNvPr id="23" name="Rectangle 22">
            <a:extLst>
              <a:ext uri="{FF2B5EF4-FFF2-40B4-BE49-F238E27FC236}">
                <a16:creationId xmlns:a16="http://schemas.microsoft.com/office/drawing/2014/main" id="{8D5423C7-7F9D-4158-B390-A3CB68B9D591}"/>
              </a:ext>
            </a:extLst>
          </p:cNvPr>
          <p:cNvSpPr/>
          <p:nvPr/>
        </p:nvSpPr>
        <p:spPr bwMode="auto">
          <a:xfrm>
            <a:off x="9685598"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Cognitive</a:t>
            </a:r>
          </a:p>
        </p:txBody>
      </p:sp>
      <p:pic>
        <p:nvPicPr>
          <p:cNvPr id="14" name="Picture 13">
            <a:extLst>
              <a:ext uri="{FF2B5EF4-FFF2-40B4-BE49-F238E27FC236}">
                <a16:creationId xmlns:a16="http://schemas.microsoft.com/office/drawing/2014/main" id="{8DEC640B-8BD6-4ED2-BDD6-4E4E8658AC3E}"/>
              </a:ext>
            </a:extLst>
          </p:cNvPr>
          <p:cNvPicPr>
            <a:picLocks noChangeAspect="1"/>
          </p:cNvPicPr>
          <p:nvPr/>
        </p:nvPicPr>
        <p:blipFill>
          <a:blip r:embed="rId8"/>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334686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55FC9-E436-47FD-A798-535EB895E044}"/>
              </a:ext>
            </a:extLst>
          </p:cNvPr>
          <p:cNvSpPr>
            <a:spLocks noGrp="1"/>
          </p:cNvSpPr>
          <p:nvPr>
            <p:ph type="title"/>
          </p:nvPr>
        </p:nvSpPr>
        <p:spPr/>
        <p:txBody>
          <a:bodyPr/>
          <a:lstStyle/>
          <a:p>
            <a:r>
              <a:rPr lang="en-US" dirty="0"/>
              <a:t>SQL Server on Azure Virtual Machines</a:t>
            </a:r>
          </a:p>
        </p:txBody>
      </p:sp>
      <p:sp>
        <p:nvSpPr>
          <p:cNvPr id="4" name="Text Placeholder 3">
            <a:extLst>
              <a:ext uri="{FF2B5EF4-FFF2-40B4-BE49-F238E27FC236}">
                <a16:creationId xmlns:a16="http://schemas.microsoft.com/office/drawing/2014/main" id="{4075DE60-EF01-4A11-9483-7E97E60C82D0}"/>
              </a:ext>
            </a:extLst>
          </p:cNvPr>
          <p:cNvSpPr>
            <a:spLocks noGrp="1"/>
          </p:cNvSpPr>
          <p:nvPr>
            <p:ph type="body" sz="quarter" idx="10"/>
          </p:nvPr>
        </p:nvSpPr>
        <p:spPr>
          <a:xfrm>
            <a:off x="418643" y="1384754"/>
            <a:ext cx="11341100" cy="1200329"/>
          </a:xfrm>
        </p:spPr>
        <p:txBody>
          <a:bodyPr/>
          <a:lstStyle/>
          <a:p>
            <a:r>
              <a:rPr lang="en-US" sz="2400" b="1" i="0" dirty="0">
                <a:solidFill>
                  <a:srgbClr val="171717"/>
                </a:solidFill>
                <a:effectLst/>
                <a:latin typeface="Segoe UI" panose="020B0502040204020203" pitchFamily="34" charset="0"/>
              </a:rPr>
              <a:t>SQL Server on Virtual Machines</a:t>
            </a:r>
            <a:r>
              <a:rPr lang="en-US" sz="2400" b="0" i="0" dirty="0">
                <a:solidFill>
                  <a:srgbClr val="171717"/>
                </a:solidFill>
                <a:effectLst/>
                <a:latin typeface="Segoe UI" panose="020B0502040204020203" pitchFamily="34" charset="0"/>
              </a:rPr>
              <a:t> is an IaaS solution that enables users to use full versions of SQL Server in the Cloud without having to manage any on-premises hardware.</a:t>
            </a:r>
            <a:endParaRPr lang="en-US" sz="2800" dirty="0">
              <a:latin typeface="+mn-lt"/>
            </a:endParaRPr>
          </a:p>
        </p:txBody>
      </p:sp>
      <p:grpSp>
        <p:nvGrpSpPr>
          <p:cNvPr id="12" name="Group 11">
            <a:extLst>
              <a:ext uri="{FF2B5EF4-FFF2-40B4-BE49-F238E27FC236}">
                <a16:creationId xmlns:a16="http://schemas.microsoft.com/office/drawing/2014/main" id="{40F9EE66-D830-4309-9B69-BA850FF3E66F}"/>
              </a:ext>
              <a:ext uri="{C183D7F6-B498-43B3-948B-1728B52AA6E4}">
                <adec:decorative xmlns:adec="http://schemas.microsoft.com/office/drawing/2017/decorative" val="1"/>
              </a:ext>
            </a:extLst>
          </p:cNvPr>
          <p:cNvGrpSpPr/>
          <p:nvPr/>
        </p:nvGrpSpPr>
        <p:grpSpPr>
          <a:xfrm>
            <a:off x="7711205" y="2791656"/>
            <a:ext cx="3500130" cy="2030599"/>
            <a:chOff x="6426674" y="2154335"/>
            <a:chExt cx="5488924" cy="3184397"/>
          </a:xfrm>
        </p:grpSpPr>
        <p:pic>
          <p:nvPicPr>
            <p:cNvPr id="11" name="Graphic 10" descr="Cloud">
              <a:extLst>
                <a:ext uri="{FF2B5EF4-FFF2-40B4-BE49-F238E27FC236}">
                  <a16:creationId xmlns:a16="http://schemas.microsoft.com/office/drawing/2014/main" id="{3039A9B8-DE05-4568-B5E5-31817A7749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95" t="24749" r="4803" b="22747"/>
            <a:stretch/>
          </p:blipFill>
          <p:spPr>
            <a:xfrm>
              <a:off x="6426674" y="2154335"/>
              <a:ext cx="5488924" cy="3184397"/>
            </a:xfrm>
            <a:prstGeom prst="rect">
              <a:avLst/>
            </a:prstGeom>
          </p:spPr>
        </p:pic>
        <p:pic>
          <p:nvPicPr>
            <p:cNvPr id="6" name="Graphic 5">
              <a:extLst>
                <a:ext uri="{FF2B5EF4-FFF2-40B4-BE49-F238E27FC236}">
                  <a16:creationId xmlns:a16="http://schemas.microsoft.com/office/drawing/2014/main" id="{5A4BE1F7-6A04-43C6-8617-E99C7F220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1645" y="3183617"/>
              <a:ext cx="1776639" cy="1776639"/>
            </a:xfrm>
            <a:prstGeom prst="rect">
              <a:avLst/>
            </a:prstGeom>
          </p:spPr>
        </p:pic>
        <p:pic>
          <p:nvPicPr>
            <p:cNvPr id="8" name="Graphic 7">
              <a:extLst>
                <a:ext uri="{FF2B5EF4-FFF2-40B4-BE49-F238E27FC236}">
                  <a16:creationId xmlns:a16="http://schemas.microsoft.com/office/drawing/2014/main" id="{E12E5ECA-5E9E-4100-A680-4B04412215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3818" y="3183617"/>
              <a:ext cx="789668" cy="789668"/>
            </a:xfrm>
            <a:prstGeom prst="rect">
              <a:avLst/>
            </a:prstGeom>
          </p:spPr>
        </p:pic>
        <p:pic>
          <p:nvPicPr>
            <p:cNvPr id="9" name="Graphic 8">
              <a:extLst>
                <a:ext uri="{FF2B5EF4-FFF2-40B4-BE49-F238E27FC236}">
                  <a16:creationId xmlns:a16="http://schemas.microsoft.com/office/drawing/2014/main" id="{907EE968-22DA-4391-8F24-334F89387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3818" y="4111850"/>
              <a:ext cx="789668" cy="789668"/>
            </a:xfrm>
            <a:prstGeom prst="rect">
              <a:avLst/>
            </a:prstGeom>
          </p:spPr>
        </p:pic>
      </p:grpSp>
      <p:sp>
        <p:nvSpPr>
          <p:cNvPr id="13" name="TextBox 12">
            <a:extLst>
              <a:ext uri="{FF2B5EF4-FFF2-40B4-BE49-F238E27FC236}">
                <a16:creationId xmlns:a16="http://schemas.microsoft.com/office/drawing/2014/main" id="{886CE7EA-D962-4075-BA3E-CE1D9B9922D4}"/>
              </a:ext>
            </a:extLst>
          </p:cNvPr>
          <p:cNvSpPr txBox="1"/>
          <p:nvPr/>
        </p:nvSpPr>
        <p:spPr>
          <a:xfrm>
            <a:off x="459971" y="2585083"/>
            <a:ext cx="7209906" cy="2443746"/>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Guaranteed compatibility to SQL Server on premises</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Customer manages everything – OS upgrades, software upgrades, backups, replication</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Pay for the server and licensing, not per database</a:t>
            </a:r>
          </a:p>
        </p:txBody>
      </p:sp>
    </p:spTree>
    <p:extLst>
      <p:ext uri="{BB962C8B-B14F-4D97-AF65-F5344CB8AC3E}">
        <p14:creationId xmlns:p14="http://schemas.microsoft.com/office/powerpoint/2010/main" val="40427392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8ACE-FE46-40DC-8CB8-4AD3115D180C}"/>
              </a:ext>
            </a:extLst>
          </p:cNvPr>
          <p:cNvSpPr>
            <a:spLocks noGrp="1"/>
          </p:cNvSpPr>
          <p:nvPr>
            <p:ph type="title"/>
          </p:nvPr>
        </p:nvSpPr>
        <p:spPr/>
        <p:txBody>
          <a:bodyPr/>
          <a:lstStyle/>
          <a:p>
            <a:r>
              <a:rPr lang="en-US" dirty="0"/>
              <a:t>Azure SQL Database</a:t>
            </a:r>
          </a:p>
        </p:txBody>
      </p:sp>
      <p:sp>
        <p:nvSpPr>
          <p:cNvPr id="3" name="Text Placeholder 2">
            <a:extLst>
              <a:ext uri="{FF2B5EF4-FFF2-40B4-BE49-F238E27FC236}">
                <a16:creationId xmlns:a16="http://schemas.microsoft.com/office/drawing/2014/main" id="{2E6D0F67-B5C0-4909-A493-755C191893D1}"/>
              </a:ext>
            </a:extLst>
          </p:cNvPr>
          <p:cNvSpPr>
            <a:spLocks noGrp="1"/>
          </p:cNvSpPr>
          <p:nvPr>
            <p:ph type="body" sz="quarter" idx="10"/>
          </p:nvPr>
        </p:nvSpPr>
        <p:spPr>
          <a:xfrm>
            <a:off x="418643" y="1250610"/>
            <a:ext cx="11341100" cy="707886"/>
          </a:xfrm>
        </p:spPr>
        <p:txBody>
          <a:bodyPr/>
          <a:lstStyle/>
          <a:p>
            <a:r>
              <a:rPr lang="en-US" sz="2000" b="1" i="0" dirty="0">
                <a:solidFill>
                  <a:srgbClr val="171717"/>
                </a:solidFill>
                <a:effectLst/>
                <a:latin typeface="Segoe UI" panose="020B0502040204020203" pitchFamily="34" charset="0"/>
              </a:rPr>
              <a:t>Azure SQL Database </a:t>
            </a:r>
            <a:r>
              <a:rPr lang="en-US" sz="2000" b="0" i="0" dirty="0">
                <a:solidFill>
                  <a:srgbClr val="171717"/>
                </a:solidFill>
                <a:effectLst/>
                <a:latin typeface="Segoe UI" panose="020B0502040204020203" pitchFamily="34" charset="0"/>
              </a:rPr>
              <a:t>is a PaaS offering where users create a managed database server in the cloud, and then deploy the databases on the server.</a:t>
            </a:r>
            <a:endParaRPr lang="en-US" sz="2000" dirty="0"/>
          </a:p>
        </p:txBody>
      </p:sp>
      <p:sp>
        <p:nvSpPr>
          <p:cNvPr id="5" name="TextBox 4">
            <a:extLst>
              <a:ext uri="{FF2B5EF4-FFF2-40B4-BE49-F238E27FC236}">
                <a16:creationId xmlns:a16="http://schemas.microsoft.com/office/drawing/2014/main" id="{35E6FD2B-D79C-4740-8571-5AFDDA87709D}"/>
              </a:ext>
            </a:extLst>
          </p:cNvPr>
          <p:cNvSpPr txBox="1"/>
          <p:nvPr/>
        </p:nvSpPr>
        <p:spPr>
          <a:xfrm>
            <a:off x="418643" y="2053572"/>
            <a:ext cx="10973257" cy="1280351"/>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Low-cost option with minimal administration</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Best for new cloud projects with flexible application design</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Supports systems with variable loads – scale up and down quickly without restarting</a:t>
            </a:r>
          </a:p>
        </p:txBody>
      </p:sp>
      <p:grpSp>
        <p:nvGrpSpPr>
          <p:cNvPr id="12" name="Group 11" descr="Single Database - Create and run a database server in the cloud and access the database through the server. ">
            <a:extLst>
              <a:ext uri="{FF2B5EF4-FFF2-40B4-BE49-F238E27FC236}">
                <a16:creationId xmlns:a16="http://schemas.microsoft.com/office/drawing/2014/main" id="{A5C8365C-8B04-4D5E-9199-216F056AE8C4}"/>
              </a:ext>
            </a:extLst>
          </p:cNvPr>
          <p:cNvGrpSpPr/>
          <p:nvPr/>
        </p:nvGrpSpPr>
        <p:grpSpPr>
          <a:xfrm>
            <a:off x="1828629" y="3429000"/>
            <a:ext cx="2917169" cy="2612950"/>
            <a:chOff x="1006696" y="1478882"/>
            <a:chExt cx="4926805" cy="4117601"/>
          </a:xfrm>
        </p:grpSpPr>
        <p:grpSp>
          <p:nvGrpSpPr>
            <p:cNvPr id="13" name="Group 12">
              <a:extLst>
                <a:ext uri="{FF2B5EF4-FFF2-40B4-BE49-F238E27FC236}">
                  <a16:creationId xmlns:a16="http://schemas.microsoft.com/office/drawing/2014/main" id="{DC037552-5562-4DAB-993D-9AF0E6592F80}"/>
                </a:ext>
              </a:extLst>
            </p:cNvPr>
            <p:cNvGrpSpPr/>
            <p:nvPr/>
          </p:nvGrpSpPr>
          <p:grpSpPr>
            <a:xfrm>
              <a:off x="1006696" y="1478882"/>
              <a:ext cx="4926805" cy="4117601"/>
              <a:chOff x="459683" y="1561432"/>
              <a:chExt cx="4926805" cy="4117601"/>
            </a:xfrm>
          </p:grpSpPr>
          <p:sp>
            <p:nvSpPr>
              <p:cNvPr id="15" name="TextBox 14">
                <a:extLst>
                  <a:ext uri="{FF2B5EF4-FFF2-40B4-BE49-F238E27FC236}">
                    <a16:creationId xmlns:a16="http://schemas.microsoft.com/office/drawing/2014/main" id="{B42FE557-D596-47B3-BB6A-440AA51B1321}"/>
                  </a:ext>
                </a:extLst>
              </p:cNvPr>
              <p:cNvSpPr txBox="1"/>
              <p:nvPr/>
            </p:nvSpPr>
            <p:spPr>
              <a:xfrm>
                <a:off x="1006700"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Single Database</a:t>
                </a:r>
              </a:p>
            </p:txBody>
          </p:sp>
          <p:sp>
            <p:nvSpPr>
              <p:cNvPr id="16" name="TextBox 15">
                <a:extLst>
                  <a:ext uri="{FF2B5EF4-FFF2-40B4-BE49-F238E27FC236}">
                    <a16:creationId xmlns:a16="http://schemas.microsoft.com/office/drawing/2014/main" id="{5DB9B3F8-5DB0-45D7-BEA0-469F84415544}"/>
                  </a:ext>
                </a:extLst>
              </p:cNvPr>
              <p:cNvSpPr txBox="1"/>
              <p:nvPr/>
            </p:nvSpPr>
            <p:spPr>
              <a:xfrm>
                <a:off x="503351" y="4660516"/>
                <a:ext cx="4842098" cy="101851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Create and run a database server in the cloud and  access the database through the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DF0A1133-637A-45B1-A1DB-9C931F5C9B4F}"/>
                  </a:ext>
                </a:extLst>
              </p:cNvPr>
              <p:cNvSpPr/>
              <p:nvPr/>
            </p:nvSpPr>
            <p:spPr bwMode="auto">
              <a:xfrm>
                <a:off x="459683"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 name="Picture 13">
              <a:extLst>
                <a:ext uri="{FF2B5EF4-FFF2-40B4-BE49-F238E27FC236}">
                  <a16:creationId xmlns:a16="http://schemas.microsoft.com/office/drawing/2014/main" id="{FDE23BE2-BCD2-4EE5-812B-DFAA48B047AA}"/>
                </a:ext>
              </a:extLst>
            </p:cNvPr>
            <p:cNvPicPr>
              <a:picLocks noChangeAspect="1"/>
            </p:cNvPicPr>
            <p:nvPr/>
          </p:nvPicPr>
          <p:blipFill>
            <a:blip r:embed="rId3"/>
            <a:stretch>
              <a:fillRect/>
            </a:stretch>
          </p:blipFill>
          <p:spPr>
            <a:xfrm>
              <a:off x="2637767" y="2228380"/>
              <a:ext cx="1664661" cy="2144853"/>
            </a:xfrm>
            <a:prstGeom prst="rect">
              <a:avLst/>
            </a:prstGeom>
          </p:spPr>
        </p:pic>
      </p:grpSp>
      <p:grpSp>
        <p:nvGrpSpPr>
          <p:cNvPr id="6" name="Group 5" descr="Elastic Pool - Multiple databases share the same resources, such as memory, storage, and processing power. ">
            <a:extLst>
              <a:ext uri="{FF2B5EF4-FFF2-40B4-BE49-F238E27FC236}">
                <a16:creationId xmlns:a16="http://schemas.microsoft.com/office/drawing/2014/main" id="{6CC50130-87DF-4A21-8EE7-17493A0FE89B}"/>
              </a:ext>
            </a:extLst>
          </p:cNvPr>
          <p:cNvGrpSpPr/>
          <p:nvPr/>
        </p:nvGrpSpPr>
        <p:grpSpPr>
          <a:xfrm>
            <a:off x="7446204" y="3429000"/>
            <a:ext cx="2917169" cy="2612950"/>
            <a:chOff x="6258499" y="1478882"/>
            <a:chExt cx="4926805" cy="4117601"/>
          </a:xfrm>
        </p:grpSpPr>
        <p:grpSp>
          <p:nvGrpSpPr>
            <p:cNvPr id="7" name="Group 6">
              <a:extLst>
                <a:ext uri="{FF2B5EF4-FFF2-40B4-BE49-F238E27FC236}">
                  <a16:creationId xmlns:a16="http://schemas.microsoft.com/office/drawing/2014/main" id="{251B55A5-FFF7-4643-A4FC-DF3D851FF004}"/>
                </a:ext>
              </a:extLst>
            </p:cNvPr>
            <p:cNvGrpSpPr/>
            <p:nvPr/>
          </p:nvGrpSpPr>
          <p:grpSpPr>
            <a:xfrm>
              <a:off x="6258499" y="1478882"/>
              <a:ext cx="4926805" cy="4117601"/>
              <a:chOff x="6830902" y="1561432"/>
              <a:chExt cx="4926805" cy="4117601"/>
            </a:xfrm>
          </p:grpSpPr>
          <p:sp>
            <p:nvSpPr>
              <p:cNvPr id="9" name="TextBox 8">
                <a:extLst>
                  <a:ext uri="{FF2B5EF4-FFF2-40B4-BE49-F238E27FC236}">
                    <a16:creationId xmlns:a16="http://schemas.microsoft.com/office/drawing/2014/main" id="{15BAF165-8D60-42E9-ABCA-B83BFFF89DF0}"/>
                  </a:ext>
                </a:extLst>
              </p:cNvPr>
              <p:cNvSpPr txBox="1"/>
              <p:nvPr/>
            </p:nvSpPr>
            <p:spPr>
              <a:xfrm>
                <a:off x="7349902"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Elastic Pool</a:t>
                </a:r>
              </a:p>
            </p:txBody>
          </p:sp>
          <p:sp>
            <p:nvSpPr>
              <p:cNvPr id="10" name="TextBox 9">
                <a:extLst>
                  <a:ext uri="{FF2B5EF4-FFF2-40B4-BE49-F238E27FC236}">
                    <a16:creationId xmlns:a16="http://schemas.microsoft.com/office/drawing/2014/main" id="{1DC2FB94-3FB1-45F4-9281-977A59F72280}"/>
                  </a:ext>
                </a:extLst>
              </p:cNvPr>
              <p:cNvSpPr txBox="1"/>
              <p:nvPr/>
            </p:nvSpPr>
            <p:spPr>
              <a:xfrm>
                <a:off x="6846553" y="4660516"/>
                <a:ext cx="4842098" cy="101851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Multiple databases share the same resources, such as memory, storage, and processing power. </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D72EBEEE-79D2-46DC-A487-72C109DFAD46}"/>
                  </a:ext>
                </a:extLst>
              </p:cNvPr>
              <p:cNvSpPr/>
              <p:nvPr/>
            </p:nvSpPr>
            <p:spPr bwMode="auto">
              <a:xfrm>
                <a:off x="6830902"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 name="Picture 7">
              <a:extLst>
                <a:ext uri="{FF2B5EF4-FFF2-40B4-BE49-F238E27FC236}">
                  <a16:creationId xmlns:a16="http://schemas.microsoft.com/office/drawing/2014/main" id="{3F69E375-2DD4-4F2F-85ED-3E2B9F89F397}"/>
                </a:ext>
              </a:extLst>
            </p:cNvPr>
            <p:cNvPicPr>
              <a:picLocks noChangeAspect="1"/>
            </p:cNvPicPr>
            <p:nvPr/>
          </p:nvPicPr>
          <p:blipFill>
            <a:blip r:embed="rId4"/>
            <a:stretch>
              <a:fillRect/>
            </a:stretch>
          </p:blipFill>
          <p:spPr>
            <a:xfrm>
              <a:off x="7657496" y="2228380"/>
              <a:ext cx="2139646" cy="2139646"/>
            </a:xfrm>
            <a:prstGeom prst="rect">
              <a:avLst/>
            </a:prstGeom>
          </p:spPr>
        </p:pic>
      </p:grpSp>
    </p:spTree>
    <p:extLst>
      <p:ext uri="{BB962C8B-B14F-4D97-AF65-F5344CB8AC3E}">
        <p14:creationId xmlns:p14="http://schemas.microsoft.com/office/powerpoint/2010/main" val="10118883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5F8B-9892-4FA5-BAF2-AA732A797DC4}"/>
              </a:ext>
            </a:extLst>
          </p:cNvPr>
          <p:cNvSpPr>
            <a:spLocks noGrp="1"/>
          </p:cNvSpPr>
          <p:nvPr>
            <p:ph type="title"/>
          </p:nvPr>
        </p:nvSpPr>
        <p:spPr/>
        <p:txBody>
          <a:bodyPr/>
          <a:lstStyle/>
          <a:p>
            <a:r>
              <a:rPr lang="en-US" dirty="0"/>
              <a:t>Azure SQL Managed Instance</a:t>
            </a:r>
          </a:p>
        </p:txBody>
      </p:sp>
      <p:sp>
        <p:nvSpPr>
          <p:cNvPr id="3" name="Text Placeholder 2">
            <a:extLst>
              <a:ext uri="{FF2B5EF4-FFF2-40B4-BE49-F238E27FC236}">
                <a16:creationId xmlns:a16="http://schemas.microsoft.com/office/drawing/2014/main" id="{E7DCEE25-F08C-421B-876E-F3A1FAB89B2C}"/>
              </a:ext>
            </a:extLst>
          </p:cNvPr>
          <p:cNvSpPr>
            <a:spLocks noGrp="1"/>
          </p:cNvSpPr>
          <p:nvPr>
            <p:ph type="body" sz="quarter" idx="10"/>
          </p:nvPr>
        </p:nvSpPr>
        <p:spPr>
          <a:xfrm>
            <a:off x="419100" y="1457326"/>
            <a:ext cx="11341100" cy="707886"/>
          </a:xfrm>
        </p:spPr>
        <p:txBody>
          <a:bodyPr/>
          <a:lstStyle/>
          <a:p>
            <a:r>
              <a:rPr lang="en-US" sz="2000" b="1" dirty="0">
                <a:latin typeface="+mn-lt"/>
              </a:rPr>
              <a:t>Azure SQL Managed Instance </a:t>
            </a:r>
            <a:r>
              <a:rPr lang="en-US" sz="2000" b="0" i="0" dirty="0">
                <a:solidFill>
                  <a:srgbClr val="171717"/>
                </a:solidFill>
                <a:effectLst/>
                <a:latin typeface="Segoe UI" panose="020B0502040204020203" pitchFamily="34" charset="0"/>
              </a:rPr>
              <a:t>allows you to pre-provision compute resources and deploy several individual managed instances up to your pre-provisioned compute level</a:t>
            </a:r>
            <a:r>
              <a:rPr lang="en-US" sz="2000" dirty="0">
                <a:latin typeface="+mn-lt"/>
              </a:rPr>
              <a:t>.</a:t>
            </a:r>
          </a:p>
        </p:txBody>
      </p:sp>
      <p:sp>
        <p:nvSpPr>
          <p:cNvPr id="5" name="TextBox 4">
            <a:extLst>
              <a:ext uri="{FF2B5EF4-FFF2-40B4-BE49-F238E27FC236}">
                <a16:creationId xmlns:a16="http://schemas.microsoft.com/office/drawing/2014/main" id="{A8D118F9-496A-4620-8785-4A228F44E953}"/>
              </a:ext>
            </a:extLst>
          </p:cNvPr>
          <p:cNvSpPr txBox="1"/>
          <p:nvPr/>
        </p:nvSpPr>
        <p:spPr>
          <a:xfrm>
            <a:off x="418643" y="2178741"/>
            <a:ext cx="11341100" cy="1280351"/>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Automatic backups, software patching, database monitoring, and other administrative tasks</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Near 100% compatibility with on-premises SQL Server</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Supported by other Azure services</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6" name="Group 5" descr="Single Instance - One SQL Server instance, multiple databases.">
            <a:extLst>
              <a:ext uri="{FF2B5EF4-FFF2-40B4-BE49-F238E27FC236}">
                <a16:creationId xmlns:a16="http://schemas.microsoft.com/office/drawing/2014/main" id="{669BA13A-A4D1-48A6-BC79-618ECE597937}"/>
              </a:ext>
            </a:extLst>
          </p:cNvPr>
          <p:cNvGrpSpPr/>
          <p:nvPr/>
        </p:nvGrpSpPr>
        <p:grpSpPr>
          <a:xfrm>
            <a:off x="2113808" y="3459092"/>
            <a:ext cx="2679664" cy="2332987"/>
            <a:chOff x="1006698" y="1478882"/>
            <a:chExt cx="4926805" cy="4077368"/>
          </a:xfrm>
        </p:grpSpPr>
        <p:grpSp>
          <p:nvGrpSpPr>
            <p:cNvPr id="7" name="Group 6">
              <a:extLst>
                <a:ext uri="{FF2B5EF4-FFF2-40B4-BE49-F238E27FC236}">
                  <a16:creationId xmlns:a16="http://schemas.microsoft.com/office/drawing/2014/main" id="{0DCCB7B4-DFD6-4EF3-B982-1703262D94DD}"/>
                </a:ext>
              </a:extLst>
            </p:cNvPr>
            <p:cNvGrpSpPr/>
            <p:nvPr/>
          </p:nvGrpSpPr>
          <p:grpSpPr>
            <a:xfrm>
              <a:off x="1006698" y="1478882"/>
              <a:ext cx="4926805" cy="4077368"/>
              <a:chOff x="459683" y="1561432"/>
              <a:chExt cx="4926805" cy="4077368"/>
            </a:xfrm>
          </p:grpSpPr>
          <p:sp>
            <p:nvSpPr>
              <p:cNvPr id="9" name="TextBox 8">
                <a:extLst>
                  <a:ext uri="{FF2B5EF4-FFF2-40B4-BE49-F238E27FC236}">
                    <a16:creationId xmlns:a16="http://schemas.microsoft.com/office/drawing/2014/main" id="{80A01B5A-E8C3-4F57-8BA7-FFBF22E4EA9E}"/>
                  </a:ext>
                </a:extLst>
              </p:cNvPr>
              <p:cNvSpPr txBox="1"/>
              <p:nvPr/>
            </p:nvSpPr>
            <p:spPr>
              <a:xfrm>
                <a:off x="1006700"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Single Instance</a:t>
                </a:r>
              </a:p>
            </p:txBody>
          </p:sp>
          <p:sp>
            <p:nvSpPr>
              <p:cNvPr id="10" name="TextBox 9">
                <a:extLst>
                  <a:ext uri="{FF2B5EF4-FFF2-40B4-BE49-F238E27FC236}">
                    <a16:creationId xmlns:a16="http://schemas.microsoft.com/office/drawing/2014/main" id="{0722C253-7992-46FD-8FEE-3519CB83ECE8}"/>
                  </a:ext>
                </a:extLst>
              </p:cNvPr>
              <p:cNvSpPr txBox="1"/>
              <p:nvPr/>
            </p:nvSpPr>
            <p:spPr>
              <a:xfrm>
                <a:off x="503351" y="4660516"/>
                <a:ext cx="4842097" cy="914433"/>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One SQL Server instance, multiple databases.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DF7EDB9-B922-47FD-AF55-2FE3C56E7420}"/>
                  </a:ext>
                </a:extLst>
              </p:cNvPr>
              <p:cNvSpPr/>
              <p:nvPr/>
            </p:nvSpPr>
            <p:spPr bwMode="auto">
              <a:xfrm>
                <a:off x="459683"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5750F21C-4FE9-4B28-9DE7-E137798DF7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0188" y="2368028"/>
              <a:ext cx="1865557" cy="1865557"/>
            </a:xfrm>
            <a:prstGeom prst="rect">
              <a:avLst/>
            </a:prstGeom>
          </p:spPr>
        </p:pic>
      </p:grpSp>
      <p:grpSp>
        <p:nvGrpSpPr>
          <p:cNvPr id="12" name="Group 11" descr="Instance pool - Multiple instances share the same resources.">
            <a:extLst>
              <a:ext uri="{FF2B5EF4-FFF2-40B4-BE49-F238E27FC236}">
                <a16:creationId xmlns:a16="http://schemas.microsoft.com/office/drawing/2014/main" id="{DFC494CB-4D81-4972-BFBC-23516F850E3E}"/>
              </a:ext>
              <a:ext uri="{C183D7F6-B498-43B3-948B-1728B52AA6E4}">
                <adec:decorative xmlns:adec="http://schemas.microsoft.com/office/drawing/2017/decorative" val="0"/>
              </a:ext>
            </a:extLst>
          </p:cNvPr>
          <p:cNvGrpSpPr/>
          <p:nvPr/>
        </p:nvGrpSpPr>
        <p:grpSpPr>
          <a:xfrm>
            <a:off x="7365609" y="3459092"/>
            <a:ext cx="2679664" cy="2332987"/>
            <a:chOff x="6258499" y="1478882"/>
            <a:chExt cx="4926805" cy="4077368"/>
          </a:xfrm>
        </p:grpSpPr>
        <p:grpSp>
          <p:nvGrpSpPr>
            <p:cNvPr id="13" name="Group 12">
              <a:extLst>
                <a:ext uri="{FF2B5EF4-FFF2-40B4-BE49-F238E27FC236}">
                  <a16:creationId xmlns:a16="http://schemas.microsoft.com/office/drawing/2014/main" id="{B7670764-AE2C-4453-9435-8B466830D862}"/>
                </a:ext>
              </a:extLst>
            </p:cNvPr>
            <p:cNvGrpSpPr/>
            <p:nvPr/>
          </p:nvGrpSpPr>
          <p:grpSpPr>
            <a:xfrm>
              <a:off x="6258499" y="1478882"/>
              <a:ext cx="4926805" cy="4077368"/>
              <a:chOff x="6830902" y="1561432"/>
              <a:chExt cx="4926805" cy="4077368"/>
            </a:xfrm>
          </p:grpSpPr>
          <p:sp>
            <p:nvSpPr>
              <p:cNvPr id="15" name="TextBox 14">
                <a:extLst>
                  <a:ext uri="{FF2B5EF4-FFF2-40B4-BE49-F238E27FC236}">
                    <a16:creationId xmlns:a16="http://schemas.microsoft.com/office/drawing/2014/main" id="{287EE78D-238B-4A31-B555-EA8B42343917}"/>
                  </a:ext>
                </a:extLst>
              </p:cNvPr>
              <p:cNvSpPr txBox="1"/>
              <p:nvPr/>
            </p:nvSpPr>
            <p:spPr>
              <a:xfrm>
                <a:off x="7349902"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Instance Pool</a:t>
                </a:r>
              </a:p>
            </p:txBody>
          </p:sp>
          <p:sp>
            <p:nvSpPr>
              <p:cNvPr id="16" name="TextBox 15">
                <a:extLst>
                  <a:ext uri="{FF2B5EF4-FFF2-40B4-BE49-F238E27FC236}">
                    <a16:creationId xmlns:a16="http://schemas.microsoft.com/office/drawing/2014/main" id="{B11953CE-EA83-4973-B927-F1224E71BEFD}"/>
                  </a:ext>
                </a:extLst>
              </p:cNvPr>
              <p:cNvSpPr txBox="1"/>
              <p:nvPr/>
            </p:nvSpPr>
            <p:spPr>
              <a:xfrm>
                <a:off x="6846552" y="4660516"/>
                <a:ext cx="4842097" cy="914433"/>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Multiple instances share the same resources.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D8E98A84-381E-4407-A686-49B3A82A3029}"/>
                  </a:ext>
                </a:extLst>
              </p:cNvPr>
              <p:cNvSpPr/>
              <p:nvPr/>
            </p:nvSpPr>
            <p:spPr bwMode="auto">
              <a:xfrm>
                <a:off x="6830902"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 name="Graphic 13">
              <a:extLst>
                <a:ext uri="{FF2B5EF4-FFF2-40B4-BE49-F238E27FC236}">
                  <a16:creationId xmlns:a16="http://schemas.microsoft.com/office/drawing/2014/main" id="{FD6036DF-1E63-4D94-845C-D7EA3FAA51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9122" y="2368027"/>
              <a:ext cx="1865557" cy="1865557"/>
            </a:xfrm>
            <a:prstGeom prst="rect">
              <a:avLst/>
            </a:prstGeom>
          </p:spPr>
        </p:pic>
      </p:grpSp>
    </p:spTree>
    <p:extLst>
      <p:ext uri="{BB962C8B-B14F-4D97-AF65-F5344CB8AC3E}">
        <p14:creationId xmlns:p14="http://schemas.microsoft.com/office/powerpoint/2010/main" val="2061364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35853-E7DD-4850-93D6-989DA2A2CF84}"/>
              </a:ext>
            </a:extLst>
          </p:cNvPr>
          <p:cNvSpPr>
            <a:spLocks noGrp="1"/>
          </p:cNvSpPr>
          <p:nvPr>
            <p:ph type="title"/>
          </p:nvPr>
        </p:nvSpPr>
        <p:spPr/>
        <p:txBody>
          <a:bodyPr/>
          <a:lstStyle/>
          <a:p>
            <a:r>
              <a:rPr lang="en-US" dirty="0"/>
              <a:t>Azure SQL Managed Instance or Azure SQL Database</a:t>
            </a:r>
          </a:p>
        </p:txBody>
      </p:sp>
      <p:pic>
        <p:nvPicPr>
          <p:cNvPr id="32" name="Picture 31" descr="Azure SQL Managed Instance icon">
            <a:extLst>
              <a:ext uri="{FF2B5EF4-FFF2-40B4-BE49-F238E27FC236}">
                <a16:creationId xmlns:a16="http://schemas.microsoft.com/office/drawing/2014/main" id="{06755F05-41A2-410C-B92F-B5C312D5C189}"/>
              </a:ext>
            </a:extLst>
          </p:cNvPr>
          <p:cNvPicPr>
            <a:picLocks noChangeAspect="1"/>
          </p:cNvPicPr>
          <p:nvPr/>
        </p:nvPicPr>
        <p:blipFill>
          <a:blip r:embed="rId2"/>
          <a:stretch>
            <a:fillRect/>
          </a:stretch>
        </p:blipFill>
        <p:spPr>
          <a:xfrm>
            <a:off x="535091" y="1627751"/>
            <a:ext cx="878496" cy="878496"/>
          </a:xfrm>
          <a:prstGeom prst="rect">
            <a:avLst/>
          </a:prstGeom>
        </p:spPr>
      </p:pic>
      <p:sp>
        <p:nvSpPr>
          <p:cNvPr id="24" name="Freeform: Shape 23">
            <a:extLst>
              <a:ext uri="{FF2B5EF4-FFF2-40B4-BE49-F238E27FC236}">
                <a16:creationId xmlns:a16="http://schemas.microsoft.com/office/drawing/2014/main" id="{AF0DD475-2EE8-48C1-BE0F-421CD9A0868D}"/>
              </a:ext>
            </a:extLst>
          </p:cNvPr>
          <p:cNvSpPr>
            <a:spLocks/>
          </p:cNvSpPr>
          <p:nvPr/>
        </p:nvSpPr>
        <p:spPr bwMode="auto">
          <a:xfrm>
            <a:off x="418644" y="1508453"/>
            <a:ext cx="5608185" cy="1115008"/>
          </a:xfrm>
          <a:custGeom>
            <a:avLst/>
            <a:gdLst>
              <a:gd name="connsiteX0" fmla="*/ 565777 w 5720641"/>
              <a:gd name="connsiteY0" fmla="*/ 121690 h 1137366"/>
              <a:gd name="connsiteX1" fmla="*/ 519975 w 5720641"/>
              <a:gd name="connsiteY1" fmla="*/ 125083 h 1137366"/>
              <a:gd name="connsiteX2" fmla="*/ 475869 w 5720641"/>
              <a:gd name="connsiteY2" fmla="*/ 131868 h 1137366"/>
              <a:gd name="connsiteX3" fmla="*/ 433460 w 5720641"/>
              <a:gd name="connsiteY3" fmla="*/ 142895 h 1137366"/>
              <a:gd name="connsiteX4" fmla="*/ 392747 w 5720641"/>
              <a:gd name="connsiteY4" fmla="*/ 157314 h 1137366"/>
              <a:gd name="connsiteX5" fmla="*/ 353730 w 5720641"/>
              <a:gd name="connsiteY5" fmla="*/ 176822 h 1137366"/>
              <a:gd name="connsiteX6" fmla="*/ 316410 w 5720641"/>
              <a:gd name="connsiteY6" fmla="*/ 198027 h 1137366"/>
              <a:gd name="connsiteX7" fmla="*/ 281634 w 5720641"/>
              <a:gd name="connsiteY7" fmla="*/ 224321 h 1137366"/>
              <a:gd name="connsiteX8" fmla="*/ 251099 w 5720641"/>
              <a:gd name="connsiteY8" fmla="*/ 254007 h 1137366"/>
              <a:gd name="connsiteX9" fmla="*/ 221413 w 5720641"/>
              <a:gd name="connsiteY9" fmla="*/ 284542 h 1137366"/>
              <a:gd name="connsiteX10" fmla="*/ 195119 w 5720641"/>
              <a:gd name="connsiteY10" fmla="*/ 319317 h 1137366"/>
              <a:gd name="connsiteX11" fmla="*/ 173914 w 5720641"/>
              <a:gd name="connsiteY11" fmla="*/ 356637 h 1137366"/>
              <a:gd name="connsiteX12" fmla="*/ 154406 w 5720641"/>
              <a:gd name="connsiteY12" fmla="*/ 395654 h 1137366"/>
              <a:gd name="connsiteX13" fmla="*/ 139987 w 5720641"/>
              <a:gd name="connsiteY13" fmla="*/ 436367 h 1137366"/>
              <a:gd name="connsiteX14" fmla="*/ 128960 w 5720641"/>
              <a:gd name="connsiteY14" fmla="*/ 478776 h 1137366"/>
              <a:gd name="connsiteX15" fmla="*/ 122175 w 5720641"/>
              <a:gd name="connsiteY15" fmla="*/ 522882 h 1137366"/>
              <a:gd name="connsiteX16" fmla="*/ 118782 w 5720641"/>
              <a:gd name="connsiteY16" fmla="*/ 568684 h 1137366"/>
              <a:gd name="connsiteX17" fmla="*/ 122175 w 5720641"/>
              <a:gd name="connsiteY17" fmla="*/ 614486 h 1137366"/>
              <a:gd name="connsiteX18" fmla="*/ 128960 w 5720641"/>
              <a:gd name="connsiteY18" fmla="*/ 658591 h 1137366"/>
              <a:gd name="connsiteX19" fmla="*/ 139987 w 5720641"/>
              <a:gd name="connsiteY19" fmla="*/ 701001 h 1137366"/>
              <a:gd name="connsiteX20" fmla="*/ 154406 w 5720641"/>
              <a:gd name="connsiteY20" fmla="*/ 741713 h 1137366"/>
              <a:gd name="connsiteX21" fmla="*/ 173914 w 5720641"/>
              <a:gd name="connsiteY21" fmla="*/ 780730 h 1137366"/>
              <a:gd name="connsiteX22" fmla="*/ 195119 w 5720641"/>
              <a:gd name="connsiteY22" fmla="*/ 818050 h 1137366"/>
              <a:gd name="connsiteX23" fmla="*/ 221413 w 5720641"/>
              <a:gd name="connsiteY23" fmla="*/ 852826 h 1137366"/>
              <a:gd name="connsiteX24" fmla="*/ 251099 w 5720641"/>
              <a:gd name="connsiteY24" fmla="*/ 883360 h 1137366"/>
              <a:gd name="connsiteX25" fmla="*/ 281634 w 5720641"/>
              <a:gd name="connsiteY25" fmla="*/ 913047 h 1137366"/>
              <a:gd name="connsiteX26" fmla="*/ 316410 w 5720641"/>
              <a:gd name="connsiteY26" fmla="*/ 939341 h 1137366"/>
              <a:gd name="connsiteX27" fmla="*/ 353730 w 5720641"/>
              <a:gd name="connsiteY27" fmla="*/ 962242 h 1137366"/>
              <a:gd name="connsiteX28" fmla="*/ 392747 w 5720641"/>
              <a:gd name="connsiteY28" fmla="*/ 980053 h 1137366"/>
              <a:gd name="connsiteX29" fmla="*/ 433460 w 5720641"/>
              <a:gd name="connsiteY29" fmla="*/ 994473 h 1137366"/>
              <a:gd name="connsiteX30" fmla="*/ 475869 w 5720641"/>
              <a:gd name="connsiteY30" fmla="*/ 1005499 h 1137366"/>
              <a:gd name="connsiteX31" fmla="*/ 519975 w 5720641"/>
              <a:gd name="connsiteY31" fmla="*/ 1012284 h 1137366"/>
              <a:gd name="connsiteX32" fmla="*/ 565777 w 5720641"/>
              <a:gd name="connsiteY32" fmla="*/ 1015677 h 1137366"/>
              <a:gd name="connsiteX33" fmla="*/ 611579 w 5720641"/>
              <a:gd name="connsiteY33" fmla="*/ 1012284 h 1137366"/>
              <a:gd name="connsiteX34" fmla="*/ 655685 w 5720641"/>
              <a:gd name="connsiteY34" fmla="*/ 1005499 h 1137366"/>
              <a:gd name="connsiteX35" fmla="*/ 698094 w 5720641"/>
              <a:gd name="connsiteY35" fmla="*/ 994473 h 1137366"/>
              <a:gd name="connsiteX36" fmla="*/ 738807 w 5720641"/>
              <a:gd name="connsiteY36" fmla="*/ 980053 h 1137366"/>
              <a:gd name="connsiteX37" fmla="*/ 777824 w 5720641"/>
              <a:gd name="connsiteY37" fmla="*/ 962242 h 1137366"/>
              <a:gd name="connsiteX38" fmla="*/ 815144 w 5720641"/>
              <a:gd name="connsiteY38" fmla="*/ 939341 h 1137366"/>
              <a:gd name="connsiteX39" fmla="*/ 849920 w 5720641"/>
              <a:gd name="connsiteY39" fmla="*/ 913047 h 1137366"/>
              <a:gd name="connsiteX40" fmla="*/ 880455 w 5720641"/>
              <a:gd name="connsiteY40" fmla="*/ 883360 h 1137366"/>
              <a:gd name="connsiteX41" fmla="*/ 910141 w 5720641"/>
              <a:gd name="connsiteY41" fmla="*/ 852826 h 1137366"/>
              <a:gd name="connsiteX42" fmla="*/ 936435 w 5720641"/>
              <a:gd name="connsiteY42" fmla="*/ 818050 h 1137366"/>
              <a:gd name="connsiteX43" fmla="*/ 959336 w 5720641"/>
              <a:gd name="connsiteY43" fmla="*/ 780730 h 1137366"/>
              <a:gd name="connsiteX44" fmla="*/ 977148 w 5720641"/>
              <a:gd name="connsiteY44" fmla="*/ 741713 h 1137366"/>
              <a:gd name="connsiteX45" fmla="*/ 991567 w 5720641"/>
              <a:gd name="connsiteY45" fmla="*/ 701001 h 1137366"/>
              <a:gd name="connsiteX46" fmla="*/ 1002594 w 5720641"/>
              <a:gd name="connsiteY46" fmla="*/ 658591 h 1137366"/>
              <a:gd name="connsiteX47" fmla="*/ 1009379 w 5720641"/>
              <a:gd name="connsiteY47" fmla="*/ 614486 h 1137366"/>
              <a:gd name="connsiteX48" fmla="*/ 1012772 w 5720641"/>
              <a:gd name="connsiteY48" fmla="*/ 568684 h 1137366"/>
              <a:gd name="connsiteX49" fmla="*/ 1009379 w 5720641"/>
              <a:gd name="connsiteY49" fmla="*/ 522882 h 1137366"/>
              <a:gd name="connsiteX50" fmla="*/ 1002594 w 5720641"/>
              <a:gd name="connsiteY50" fmla="*/ 478776 h 1137366"/>
              <a:gd name="connsiteX51" fmla="*/ 991567 w 5720641"/>
              <a:gd name="connsiteY51" fmla="*/ 436367 h 1137366"/>
              <a:gd name="connsiteX52" fmla="*/ 977148 w 5720641"/>
              <a:gd name="connsiteY52" fmla="*/ 395654 h 1137366"/>
              <a:gd name="connsiteX53" fmla="*/ 959336 w 5720641"/>
              <a:gd name="connsiteY53" fmla="*/ 356637 h 1137366"/>
              <a:gd name="connsiteX54" fmla="*/ 936435 w 5720641"/>
              <a:gd name="connsiteY54" fmla="*/ 319317 h 1137366"/>
              <a:gd name="connsiteX55" fmla="*/ 910141 w 5720641"/>
              <a:gd name="connsiteY55" fmla="*/ 284542 h 1137366"/>
              <a:gd name="connsiteX56" fmla="*/ 880455 w 5720641"/>
              <a:gd name="connsiteY56" fmla="*/ 254007 h 1137366"/>
              <a:gd name="connsiteX57" fmla="*/ 849920 w 5720641"/>
              <a:gd name="connsiteY57" fmla="*/ 224321 h 1137366"/>
              <a:gd name="connsiteX58" fmla="*/ 815144 w 5720641"/>
              <a:gd name="connsiteY58" fmla="*/ 198027 h 1137366"/>
              <a:gd name="connsiteX59" fmla="*/ 777824 w 5720641"/>
              <a:gd name="connsiteY59" fmla="*/ 176822 h 1137366"/>
              <a:gd name="connsiteX60" fmla="*/ 738807 w 5720641"/>
              <a:gd name="connsiteY60" fmla="*/ 157314 h 1137366"/>
              <a:gd name="connsiteX61" fmla="*/ 698094 w 5720641"/>
              <a:gd name="connsiteY61" fmla="*/ 142895 h 1137366"/>
              <a:gd name="connsiteX62" fmla="*/ 655685 w 5720641"/>
              <a:gd name="connsiteY62" fmla="*/ 131868 h 1137366"/>
              <a:gd name="connsiteX63" fmla="*/ 611579 w 5720641"/>
              <a:gd name="connsiteY63" fmla="*/ 125083 h 1137366"/>
              <a:gd name="connsiteX64" fmla="*/ 0 w 5720641"/>
              <a:gd name="connsiteY64" fmla="*/ 0 h 1137366"/>
              <a:gd name="connsiteX65" fmla="*/ 5720641 w 5720641"/>
              <a:gd name="connsiteY65" fmla="*/ 0 h 1137366"/>
              <a:gd name="connsiteX66" fmla="*/ 5720641 w 5720641"/>
              <a:gd name="connsiteY66" fmla="*/ 1137366 h 1137366"/>
              <a:gd name="connsiteX67" fmla="*/ 0 w 5720641"/>
              <a:gd name="connsiteY67" fmla="*/ 1137366 h 113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20641" h="1137366">
                <a:moveTo>
                  <a:pt x="565777" y="121690"/>
                </a:moveTo>
                <a:lnTo>
                  <a:pt x="519975" y="125083"/>
                </a:lnTo>
                <a:lnTo>
                  <a:pt x="475869" y="131868"/>
                </a:lnTo>
                <a:lnTo>
                  <a:pt x="433460" y="142895"/>
                </a:lnTo>
                <a:lnTo>
                  <a:pt x="392747" y="157314"/>
                </a:lnTo>
                <a:lnTo>
                  <a:pt x="353730" y="176822"/>
                </a:lnTo>
                <a:lnTo>
                  <a:pt x="316410" y="198027"/>
                </a:lnTo>
                <a:lnTo>
                  <a:pt x="281634" y="224321"/>
                </a:lnTo>
                <a:lnTo>
                  <a:pt x="251099" y="254007"/>
                </a:lnTo>
                <a:lnTo>
                  <a:pt x="221413" y="284542"/>
                </a:lnTo>
                <a:lnTo>
                  <a:pt x="195119" y="319317"/>
                </a:lnTo>
                <a:lnTo>
                  <a:pt x="173914" y="356637"/>
                </a:lnTo>
                <a:lnTo>
                  <a:pt x="154406" y="395654"/>
                </a:lnTo>
                <a:lnTo>
                  <a:pt x="139987" y="436367"/>
                </a:lnTo>
                <a:lnTo>
                  <a:pt x="128960" y="478776"/>
                </a:lnTo>
                <a:lnTo>
                  <a:pt x="122175" y="522882"/>
                </a:lnTo>
                <a:lnTo>
                  <a:pt x="118782" y="568684"/>
                </a:lnTo>
                <a:lnTo>
                  <a:pt x="122175" y="614486"/>
                </a:lnTo>
                <a:lnTo>
                  <a:pt x="128960" y="658591"/>
                </a:lnTo>
                <a:lnTo>
                  <a:pt x="139987" y="701001"/>
                </a:lnTo>
                <a:lnTo>
                  <a:pt x="154406" y="741713"/>
                </a:lnTo>
                <a:lnTo>
                  <a:pt x="173914" y="780730"/>
                </a:lnTo>
                <a:lnTo>
                  <a:pt x="195119" y="818050"/>
                </a:lnTo>
                <a:lnTo>
                  <a:pt x="221413" y="852826"/>
                </a:lnTo>
                <a:lnTo>
                  <a:pt x="251099" y="883360"/>
                </a:lnTo>
                <a:lnTo>
                  <a:pt x="281634" y="913047"/>
                </a:lnTo>
                <a:lnTo>
                  <a:pt x="316410" y="939341"/>
                </a:lnTo>
                <a:lnTo>
                  <a:pt x="353730" y="962242"/>
                </a:lnTo>
                <a:lnTo>
                  <a:pt x="392747" y="980053"/>
                </a:lnTo>
                <a:lnTo>
                  <a:pt x="433460" y="994473"/>
                </a:lnTo>
                <a:lnTo>
                  <a:pt x="475869" y="1005499"/>
                </a:lnTo>
                <a:lnTo>
                  <a:pt x="519975" y="1012284"/>
                </a:lnTo>
                <a:lnTo>
                  <a:pt x="565777" y="1015677"/>
                </a:lnTo>
                <a:lnTo>
                  <a:pt x="611579" y="1012284"/>
                </a:lnTo>
                <a:lnTo>
                  <a:pt x="655685" y="1005499"/>
                </a:lnTo>
                <a:lnTo>
                  <a:pt x="698094" y="994473"/>
                </a:lnTo>
                <a:lnTo>
                  <a:pt x="738807" y="980053"/>
                </a:lnTo>
                <a:lnTo>
                  <a:pt x="777824" y="962242"/>
                </a:lnTo>
                <a:lnTo>
                  <a:pt x="815144" y="939341"/>
                </a:lnTo>
                <a:lnTo>
                  <a:pt x="849920" y="913047"/>
                </a:lnTo>
                <a:lnTo>
                  <a:pt x="880455" y="883360"/>
                </a:lnTo>
                <a:lnTo>
                  <a:pt x="910141" y="852826"/>
                </a:lnTo>
                <a:lnTo>
                  <a:pt x="936435" y="818050"/>
                </a:lnTo>
                <a:lnTo>
                  <a:pt x="959336" y="780730"/>
                </a:lnTo>
                <a:lnTo>
                  <a:pt x="977148" y="741713"/>
                </a:lnTo>
                <a:lnTo>
                  <a:pt x="991567" y="701001"/>
                </a:lnTo>
                <a:lnTo>
                  <a:pt x="1002594" y="658591"/>
                </a:lnTo>
                <a:lnTo>
                  <a:pt x="1009379" y="614486"/>
                </a:lnTo>
                <a:lnTo>
                  <a:pt x="1012772" y="568684"/>
                </a:lnTo>
                <a:lnTo>
                  <a:pt x="1009379" y="522882"/>
                </a:lnTo>
                <a:lnTo>
                  <a:pt x="1002594" y="478776"/>
                </a:lnTo>
                <a:lnTo>
                  <a:pt x="991567" y="436367"/>
                </a:lnTo>
                <a:lnTo>
                  <a:pt x="977148" y="395654"/>
                </a:lnTo>
                <a:lnTo>
                  <a:pt x="959336" y="356637"/>
                </a:lnTo>
                <a:lnTo>
                  <a:pt x="936435" y="319317"/>
                </a:lnTo>
                <a:lnTo>
                  <a:pt x="910141" y="284542"/>
                </a:lnTo>
                <a:lnTo>
                  <a:pt x="880455" y="254007"/>
                </a:lnTo>
                <a:lnTo>
                  <a:pt x="849920" y="224321"/>
                </a:lnTo>
                <a:lnTo>
                  <a:pt x="815144" y="198027"/>
                </a:lnTo>
                <a:lnTo>
                  <a:pt x="777824" y="176822"/>
                </a:lnTo>
                <a:lnTo>
                  <a:pt x="738807" y="157314"/>
                </a:lnTo>
                <a:lnTo>
                  <a:pt x="698094" y="142895"/>
                </a:lnTo>
                <a:lnTo>
                  <a:pt x="655685" y="131868"/>
                </a:lnTo>
                <a:lnTo>
                  <a:pt x="611579" y="125083"/>
                </a:lnTo>
                <a:close/>
                <a:moveTo>
                  <a:pt x="0" y="0"/>
                </a:moveTo>
                <a:lnTo>
                  <a:pt x="5720641" y="0"/>
                </a:lnTo>
                <a:lnTo>
                  <a:pt x="5720641" y="1137366"/>
                </a:lnTo>
                <a:lnTo>
                  <a:pt x="0" y="113736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6284" rIns="182854" bIns="146284" numCol="1" spcCol="0" rtlCol="0" fromWordArt="0" anchor="ctr" anchorCtr="0" forceAA="0" compatLnSpc="1">
            <a:prstTxWarp prst="textNoShape">
              <a:avLst/>
            </a:prstTxWarp>
            <a:noAutofit/>
          </a:bodyPr>
          <a:lstStyle/>
          <a:p>
            <a:r>
              <a:rPr lang="en-US" sz="2400" dirty="0">
                <a:solidFill>
                  <a:schemeClr val="bg1"/>
                </a:solidFill>
                <a:latin typeface="+mj-lt"/>
              </a:rPr>
              <a:t>Azure SQL Managed Instance</a:t>
            </a:r>
          </a:p>
        </p:txBody>
      </p:sp>
      <p:sp>
        <p:nvSpPr>
          <p:cNvPr id="13" name="Rectangle 12">
            <a:extLst>
              <a:ext uri="{FF2B5EF4-FFF2-40B4-BE49-F238E27FC236}">
                <a16:creationId xmlns:a16="http://schemas.microsoft.com/office/drawing/2014/main" id="{9151260E-5B12-4A3C-8315-B3F100F8036E}"/>
              </a:ext>
            </a:extLst>
          </p:cNvPr>
          <p:cNvSpPr>
            <a:spLocks/>
          </p:cNvSpPr>
          <p:nvPr/>
        </p:nvSpPr>
        <p:spPr bwMode="auto">
          <a:xfrm>
            <a:off x="418643"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dirty="0">
                <a:solidFill>
                  <a:schemeClr val="tx2"/>
                </a:solidFill>
                <a:latin typeface="+mj-lt"/>
              </a:rPr>
              <a:t>Single instance:</a:t>
            </a:r>
          </a:p>
          <a:p>
            <a:pPr defTabSz="914225">
              <a:spcAft>
                <a:spcPts val="588"/>
              </a:spcAft>
              <a:defRPr/>
            </a:pPr>
            <a:r>
              <a:rPr lang="en-US" sz="1600" dirty="0">
                <a:solidFill>
                  <a:schemeClr val="tx1"/>
                </a:solidFill>
              </a:rPr>
              <a:t>SQL Server surface area (vast majority)</a:t>
            </a:r>
          </a:p>
          <a:p>
            <a:pPr defTabSz="914225">
              <a:spcAft>
                <a:spcPts val="588"/>
              </a:spcAft>
              <a:defRPr/>
            </a:pPr>
            <a:r>
              <a:rPr lang="en-US" sz="1600" dirty="0">
                <a:solidFill>
                  <a:schemeClr val="tx1"/>
                </a:solidFill>
              </a:rPr>
              <a:t>Native virtual network support</a:t>
            </a:r>
          </a:p>
          <a:p>
            <a:pPr defTabSz="914225">
              <a:spcAft>
                <a:spcPts val="588"/>
              </a:spcAft>
              <a:defRPr/>
            </a:pPr>
            <a:r>
              <a:rPr lang="en-US" sz="1600" dirty="0">
                <a:solidFill>
                  <a:schemeClr val="tx1"/>
                </a:solidFill>
              </a:rPr>
              <a:t>Fully managed service</a:t>
            </a:r>
          </a:p>
        </p:txBody>
      </p:sp>
      <p:sp>
        <p:nvSpPr>
          <p:cNvPr id="15" name="Rectangle 14">
            <a:extLst>
              <a:ext uri="{FF2B5EF4-FFF2-40B4-BE49-F238E27FC236}">
                <a16:creationId xmlns:a16="http://schemas.microsoft.com/office/drawing/2014/main" id="{923504D8-271C-45C7-98F7-96FC9DC61F2C}"/>
              </a:ext>
            </a:extLst>
          </p:cNvPr>
          <p:cNvSpPr>
            <a:spLocks/>
          </p:cNvSpPr>
          <p:nvPr/>
        </p:nvSpPr>
        <p:spPr bwMode="auto">
          <a:xfrm>
            <a:off x="3283769"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dirty="0">
                <a:solidFill>
                  <a:schemeClr val="tx2"/>
                </a:solidFill>
                <a:latin typeface="+mj-lt"/>
              </a:rPr>
              <a:t>Instance pool:</a:t>
            </a:r>
          </a:p>
          <a:p>
            <a:pPr defTabSz="914225">
              <a:spcAft>
                <a:spcPts val="588"/>
              </a:spcAft>
              <a:defRPr/>
            </a:pPr>
            <a:r>
              <a:rPr lang="en-US" sz="1600" dirty="0">
                <a:solidFill>
                  <a:schemeClr val="tx1"/>
                </a:solidFill>
              </a:rPr>
              <a:t>Pre-provision compute resources for migration</a:t>
            </a:r>
          </a:p>
          <a:p>
            <a:pPr defTabSz="914225">
              <a:spcAft>
                <a:spcPts val="588"/>
              </a:spcAft>
              <a:defRPr/>
            </a:pPr>
            <a:r>
              <a:rPr lang="en-US" sz="1600" dirty="0">
                <a:solidFill>
                  <a:schemeClr val="tx1"/>
                </a:solidFill>
              </a:rPr>
              <a:t>Enables cost-efficient migration</a:t>
            </a:r>
          </a:p>
          <a:p>
            <a:pPr defTabSz="914225">
              <a:spcAft>
                <a:spcPts val="588"/>
              </a:spcAft>
              <a:defRPr/>
            </a:pPr>
            <a:r>
              <a:rPr lang="en-US" sz="1600" dirty="0">
                <a:solidFill>
                  <a:schemeClr val="tx1"/>
                </a:solidFill>
              </a:rPr>
              <a:t>Ability to host smaller instances (2Vcore)</a:t>
            </a:r>
          </a:p>
          <a:p>
            <a:pPr defTabSz="914225">
              <a:spcAft>
                <a:spcPts val="588"/>
              </a:spcAft>
              <a:defRPr/>
            </a:pPr>
            <a:r>
              <a:rPr lang="en-US" sz="1600" dirty="0">
                <a:solidFill>
                  <a:schemeClr val="tx1"/>
                </a:solidFill>
              </a:rPr>
              <a:t>Currently in public preview</a:t>
            </a:r>
          </a:p>
          <a:p>
            <a:pPr defTabSz="914225">
              <a:spcAft>
                <a:spcPts val="588"/>
              </a:spcAft>
              <a:defRPr/>
            </a:pPr>
            <a:endParaRPr lang="en-US" sz="1600" b="1" dirty="0">
              <a:solidFill>
                <a:schemeClr val="tx1"/>
              </a:solidFill>
              <a:latin typeface="Segoe UI Semibold"/>
            </a:endParaRPr>
          </a:p>
        </p:txBody>
      </p:sp>
      <p:pic>
        <p:nvPicPr>
          <p:cNvPr id="34" name="Picture 33" descr="Azure SQL Database icon">
            <a:extLst>
              <a:ext uri="{FF2B5EF4-FFF2-40B4-BE49-F238E27FC236}">
                <a16:creationId xmlns:a16="http://schemas.microsoft.com/office/drawing/2014/main" id="{05E2166D-6082-4180-9C0C-F70AE17DBDA7}"/>
              </a:ext>
            </a:extLst>
          </p:cNvPr>
          <p:cNvPicPr>
            <a:picLocks noChangeAspect="1"/>
          </p:cNvPicPr>
          <p:nvPr/>
        </p:nvPicPr>
        <p:blipFill>
          <a:blip r:embed="rId3"/>
          <a:stretch>
            <a:fillRect/>
          </a:stretch>
        </p:blipFill>
        <p:spPr>
          <a:xfrm>
            <a:off x="6304775" y="1627751"/>
            <a:ext cx="878496" cy="878496"/>
          </a:xfrm>
          <a:prstGeom prst="rect">
            <a:avLst/>
          </a:prstGeom>
        </p:spPr>
      </p:pic>
      <p:sp>
        <p:nvSpPr>
          <p:cNvPr id="27" name="Freeform: Shape 26">
            <a:extLst>
              <a:ext uri="{FF2B5EF4-FFF2-40B4-BE49-F238E27FC236}">
                <a16:creationId xmlns:a16="http://schemas.microsoft.com/office/drawing/2014/main" id="{8A569EC8-AB8D-4051-A8CC-CA0A2E360C65}"/>
              </a:ext>
            </a:extLst>
          </p:cNvPr>
          <p:cNvSpPr>
            <a:spLocks/>
          </p:cNvSpPr>
          <p:nvPr/>
        </p:nvSpPr>
        <p:spPr bwMode="auto">
          <a:xfrm>
            <a:off x="6165173" y="1508453"/>
            <a:ext cx="5608185" cy="1115008"/>
          </a:xfrm>
          <a:custGeom>
            <a:avLst/>
            <a:gdLst>
              <a:gd name="connsiteX0" fmla="*/ 592704 w 5720641"/>
              <a:gd name="connsiteY0" fmla="*/ 121690 h 1137366"/>
              <a:gd name="connsiteX1" fmla="*/ 546902 w 5720641"/>
              <a:gd name="connsiteY1" fmla="*/ 125083 h 1137366"/>
              <a:gd name="connsiteX2" fmla="*/ 502796 w 5720641"/>
              <a:gd name="connsiteY2" fmla="*/ 131868 h 1137366"/>
              <a:gd name="connsiteX3" fmla="*/ 460387 w 5720641"/>
              <a:gd name="connsiteY3" fmla="*/ 142895 h 1137366"/>
              <a:gd name="connsiteX4" fmla="*/ 419674 w 5720641"/>
              <a:gd name="connsiteY4" fmla="*/ 157314 h 1137366"/>
              <a:gd name="connsiteX5" fmla="*/ 380657 w 5720641"/>
              <a:gd name="connsiteY5" fmla="*/ 176822 h 1137366"/>
              <a:gd name="connsiteX6" fmla="*/ 343337 w 5720641"/>
              <a:gd name="connsiteY6" fmla="*/ 198027 h 1137366"/>
              <a:gd name="connsiteX7" fmla="*/ 308561 w 5720641"/>
              <a:gd name="connsiteY7" fmla="*/ 224321 h 1137366"/>
              <a:gd name="connsiteX8" fmla="*/ 278027 w 5720641"/>
              <a:gd name="connsiteY8" fmla="*/ 254007 h 1137366"/>
              <a:gd name="connsiteX9" fmla="*/ 248340 w 5720641"/>
              <a:gd name="connsiteY9" fmla="*/ 284542 h 1137366"/>
              <a:gd name="connsiteX10" fmla="*/ 222046 w 5720641"/>
              <a:gd name="connsiteY10" fmla="*/ 319317 h 1137366"/>
              <a:gd name="connsiteX11" fmla="*/ 200841 w 5720641"/>
              <a:gd name="connsiteY11" fmla="*/ 356637 h 1137366"/>
              <a:gd name="connsiteX12" fmla="*/ 181333 w 5720641"/>
              <a:gd name="connsiteY12" fmla="*/ 395654 h 1137366"/>
              <a:gd name="connsiteX13" fmla="*/ 166914 w 5720641"/>
              <a:gd name="connsiteY13" fmla="*/ 436367 h 1137366"/>
              <a:gd name="connsiteX14" fmla="*/ 155888 w 5720641"/>
              <a:gd name="connsiteY14" fmla="*/ 478776 h 1137366"/>
              <a:gd name="connsiteX15" fmla="*/ 149102 w 5720641"/>
              <a:gd name="connsiteY15" fmla="*/ 522882 h 1137366"/>
              <a:gd name="connsiteX16" fmla="*/ 145709 w 5720641"/>
              <a:gd name="connsiteY16" fmla="*/ 568684 h 1137366"/>
              <a:gd name="connsiteX17" fmla="*/ 149102 w 5720641"/>
              <a:gd name="connsiteY17" fmla="*/ 614486 h 1137366"/>
              <a:gd name="connsiteX18" fmla="*/ 155888 w 5720641"/>
              <a:gd name="connsiteY18" fmla="*/ 658591 h 1137366"/>
              <a:gd name="connsiteX19" fmla="*/ 166914 w 5720641"/>
              <a:gd name="connsiteY19" fmla="*/ 701001 h 1137366"/>
              <a:gd name="connsiteX20" fmla="*/ 181333 w 5720641"/>
              <a:gd name="connsiteY20" fmla="*/ 741713 h 1137366"/>
              <a:gd name="connsiteX21" fmla="*/ 200841 w 5720641"/>
              <a:gd name="connsiteY21" fmla="*/ 780730 h 1137366"/>
              <a:gd name="connsiteX22" fmla="*/ 222046 w 5720641"/>
              <a:gd name="connsiteY22" fmla="*/ 818050 h 1137366"/>
              <a:gd name="connsiteX23" fmla="*/ 248340 w 5720641"/>
              <a:gd name="connsiteY23" fmla="*/ 852826 h 1137366"/>
              <a:gd name="connsiteX24" fmla="*/ 278027 w 5720641"/>
              <a:gd name="connsiteY24" fmla="*/ 883360 h 1137366"/>
              <a:gd name="connsiteX25" fmla="*/ 308561 w 5720641"/>
              <a:gd name="connsiteY25" fmla="*/ 913047 h 1137366"/>
              <a:gd name="connsiteX26" fmla="*/ 343337 w 5720641"/>
              <a:gd name="connsiteY26" fmla="*/ 939341 h 1137366"/>
              <a:gd name="connsiteX27" fmla="*/ 380657 w 5720641"/>
              <a:gd name="connsiteY27" fmla="*/ 962242 h 1137366"/>
              <a:gd name="connsiteX28" fmla="*/ 419674 w 5720641"/>
              <a:gd name="connsiteY28" fmla="*/ 980053 h 1137366"/>
              <a:gd name="connsiteX29" fmla="*/ 460387 w 5720641"/>
              <a:gd name="connsiteY29" fmla="*/ 994473 h 1137366"/>
              <a:gd name="connsiteX30" fmla="*/ 502796 w 5720641"/>
              <a:gd name="connsiteY30" fmla="*/ 1005499 h 1137366"/>
              <a:gd name="connsiteX31" fmla="*/ 546902 w 5720641"/>
              <a:gd name="connsiteY31" fmla="*/ 1012284 h 1137366"/>
              <a:gd name="connsiteX32" fmla="*/ 592704 w 5720641"/>
              <a:gd name="connsiteY32" fmla="*/ 1015677 h 1137366"/>
              <a:gd name="connsiteX33" fmla="*/ 638506 w 5720641"/>
              <a:gd name="connsiteY33" fmla="*/ 1012284 h 1137366"/>
              <a:gd name="connsiteX34" fmla="*/ 682612 w 5720641"/>
              <a:gd name="connsiteY34" fmla="*/ 1005499 h 1137366"/>
              <a:gd name="connsiteX35" fmla="*/ 725022 w 5720641"/>
              <a:gd name="connsiteY35" fmla="*/ 994473 h 1137366"/>
              <a:gd name="connsiteX36" fmla="*/ 765735 w 5720641"/>
              <a:gd name="connsiteY36" fmla="*/ 980053 h 1137366"/>
              <a:gd name="connsiteX37" fmla="*/ 804751 w 5720641"/>
              <a:gd name="connsiteY37" fmla="*/ 962242 h 1137366"/>
              <a:gd name="connsiteX38" fmla="*/ 842071 w 5720641"/>
              <a:gd name="connsiteY38" fmla="*/ 939341 h 1137366"/>
              <a:gd name="connsiteX39" fmla="*/ 876847 w 5720641"/>
              <a:gd name="connsiteY39" fmla="*/ 913047 h 1137366"/>
              <a:gd name="connsiteX40" fmla="*/ 907382 w 5720641"/>
              <a:gd name="connsiteY40" fmla="*/ 883360 h 1137366"/>
              <a:gd name="connsiteX41" fmla="*/ 937068 w 5720641"/>
              <a:gd name="connsiteY41" fmla="*/ 852826 h 1137366"/>
              <a:gd name="connsiteX42" fmla="*/ 963362 w 5720641"/>
              <a:gd name="connsiteY42" fmla="*/ 818050 h 1137366"/>
              <a:gd name="connsiteX43" fmla="*/ 986263 w 5720641"/>
              <a:gd name="connsiteY43" fmla="*/ 780730 h 1137366"/>
              <a:gd name="connsiteX44" fmla="*/ 1004075 w 5720641"/>
              <a:gd name="connsiteY44" fmla="*/ 741713 h 1137366"/>
              <a:gd name="connsiteX45" fmla="*/ 1018495 w 5720641"/>
              <a:gd name="connsiteY45" fmla="*/ 701001 h 1137366"/>
              <a:gd name="connsiteX46" fmla="*/ 1029521 w 5720641"/>
              <a:gd name="connsiteY46" fmla="*/ 658591 h 1137366"/>
              <a:gd name="connsiteX47" fmla="*/ 1036306 w 5720641"/>
              <a:gd name="connsiteY47" fmla="*/ 614486 h 1137366"/>
              <a:gd name="connsiteX48" fmla="*/ 1039699 w 5720641"/>
              <a:gd name="connsiteY48" fmla="*/ 568684 h 1137366"/>
              <a:gd name="connsiteX49" fmla="*/ 1036306 w 5720641"/>
              <a:gd name="connsiteY49" fmla="*/ 522882 h 1137366"/>
              <a:gd name="connsiteX50" fmla="*/ 1029521 w 5720641"/>
              <a:gd name="connsiteY50" fmla="*/ 478776 h 1137366"/>
              <a:gd name="connsiteX51" fmla="*/ 1018495 w 5720641"/>
              <a:gd name="connsiteY51" fmla="*/ 436367 h 1137366"/>
              <a:gd name="connsiteX52" fmla="*/ 1004075 w 5720641"/>
              <a:gd name="connsiteY52" fmla="*/ 395654 h 1137366"/>
              <a:gd name="connsiteX53" fmla="*/ 986263 w 5720641"/>
              <a:gd name="connsiteY53" fmla="*/ 356637 h 1137366"/>
              <a:gd name="connsiteX54" fmla="*/ 963362 w 5720641"/>
              <a:gd name="connsiteY54" fmla="*/ 319317 h 1137366"/>
              <a:gd name="connsiteX55" fmla="*/ 937068 w 5720641"/>
              <a:gd name="connsiteY55" fmla="*/ 284542 h 1137366"/>
              <a:gd name="connsiteX56" fmla="*/ 907382 w 5720641"/>
              <a:gd name="connsiteY56" fmla="*/ 254007 h 1137366"/>
              <a:gd name="connsiteX57" fmla="*/ 876847 w 5720641"/>
              <a:gd name="connsiteY57" fmla="*/ 224321 h 1137366"/>
              <a:gd name="connsiteX58" fmla="*/ 842071 w 5720641"/>
              <a:gd name="connsiteY58" fmla="*/ 198027 h 1137366"/>
              <a:gd name="connsiteX59" fmla="*/ 804751 w 5720641"/>
              <a:gd name="connsiteY59" fmla="*/ 176822 h 1137366"/>
              <a:gd name="connsiteX60" fmla="*/ 765735 w 5720641"/>
              <a:gd name="connsiteY60" fmla="*/ 157314 h 1137366"/>
              <a:gd name="connsiteX61" fmla="*/ 725022 w 5720641"/>
              <a:gd name="connsiteY61" fmla="*/ 142895 h 1137366"/>
              <a:gd name="connsiteX62" fmla="*/ 682612 w 5720641"/>
              <a:gd name="connsiteY62" fmla="*/ 131868 h 1137366"/>
              <a:gd name="connsiteX63" fmla="*/ 638506 w 5720641"/>
              <a:gd name="connsiteY63" fmla="*/ 125083 h 1137366"/>
              <a:gd name="connsiteX64" fmla="*/ 0 w 5720641"/>
              <a:gd name="connsiteY64" fmla="*/ 0 h 1137366"/>
              <a:gd name="connsiteX65" fmla="*/ 5720641 w 5720641"/>
              <a:gd name="connsiteY65" fmla="*/ 0 h 1137366"/>
              <a:gd name="connsiteX66" fmla="*/ 5720641 w 5720641"/>
              <a:gd name="connsiteY66" fmla="*/ 1137366 h 1137366"/>
              <a:gd name="connsiteX67" fmla="*/ 0 w 5720641"/>
              <a:gd name="connsiteY67" fmla="*/ 1137366 h 113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20641" h="1137366">
                <a:moveTo>
                  <a:pt x="592704" y="121690"/>
                </a:moveTo>
                <a:lnTo>
                  <a:pt x="546902" y="125083"/>
                </a:lnTo>
                <a:lnTo>
                  <a:pt x="502796" y="131868"/>
                </a:lnTo>
                <a:lnTo>
                  <a:pt x="460387" y="142895"/>
                </a:lnTo>
                <a:lnTo>
                  <a:pt x="419674" y="157314"/>
                </a:lnTo>
                <a:lnTo>
                  <a:pt x="380657" y="176822"/>
                </a:lnTo>
                <a:lnTo>
                  <a:pt x="343337" y="198027"/>
                </a:lnTo>
                <a:lnTo>
                  <a:pt x="308561" y="224321"/>
                </a:lnTo>
                <a:lnTo>
                  <a:pt x="278027" y="254007"/>
                </a:lnTo>
                <a:lnTo>
                  <a:pt x="248340" y="284542"/>
                </a:lnTo>
                <a:lnTo>
                  <a:pt x="222046" y="319317"/>
                </a:lnTo>
                <a:lnTo>
                  <a:pt x="200841" y="356637"/>
                </a:lnTo>
                <a:lnTo>
                  <a:pt x="181333" y="395654"/>
                </a:lnTo>
                <a:lnTo>
                  <a:pt x="166914" y="436367"/>
                </a:lnTo>
                <a:lnTo>
                  <a:pt x="155888" y="478776"/>
                </a:lnTo>
                <a:lnTo>
                  <a:pt x="149102" y="522882"/>
                </a:lnTo>
                <a:lnTo>
                  <a:pt x="145709" y="568684"/>
                </a:lnTo>
                <a:lnTo>
                  <a:pt x="149102" y="614486"/>
                </a:lnTo>
                <a:lnTo>
                  <a:pt x="155888" y="658591"/>
                </a:lnTo>
                <a:lnTo>
                  <a:pt x="166914" y="701001"/>
                </a:lnTo>
                <a:lnTo>
                  <a:pt x="181333" y="741713"/>
                </a:lnTo>
                <a:lnTo>
                  <a:pt x="200841" y="780730"/>
                </a:lnTo>
                <a:lnTo>
                  <a:pt x="222046" y="818050"/>
                </a:lnTo>
                <a:lnTo>
                  <a:pt x="248340" y="852826"/>
                </a:lnTo>
                <a:lnTo>
                  <a:pt x="278027" y="883360"/>
                </a:lnTo>
                <a:lnTo>
                  <a:pt x="308561" y="913047"/>
                </a:lnTo>
                <a:lnTo>
                  <a:pt x="343337" y="939341"/>
                </a:lnTo>
                <a:lnTo>
                  <a:pt x="380657" y="962242"/>
                </a:lnTo>
                <a:lnTo>
                  <a:pt x="419674" y="980053"/>
                </a:lnTo>
                <a:lnTo>
                  <a:pt x="460387" y="994473"/>
                </a:lnTo>
                <a:lnTo>
                  <a:pt x="502796" y="1005499"/>
                </a:lnTo>
                <a:lnTo>
                  <a:pt x="546902" y="1012284"/>
                </a:lnTo>
                <a:lnTo>
                  <a:pt x="592704" y="1015677"/>
                </a:lnTo>
                <a:lnTo>
                  <a:pt x="638506" y="1012284"/>
                </a:lnTo>
                <a:lnTo>
                  <a:pt x="682612" y="1005499"/>
                </a:lnTo>
                <a:lnTo>
                  <a:pt x="725022" y="994473"/>
                </a:lnTo>
                <a:lnTo>
                  <a:pt x="765735" y="980053"/>
                </a:lnTo>
                <a:lnTo>
                  <a:pt x="804751" y="962242"/>
                </a:lnTo>
                <a:lnTo>
                  <a:pt x="842071" y="939341"/>
                </a:lnTo>
                <a:lnTo>
                  <a:pt x="876847" y="913047"/>
                </a:lnTo>
                <a:lnTo>
                  <a:pt x="907382" y="883360"/>
                </a:lnTo>
                <a:lnTo>
                  <a:pt x="937068" y="852826"/>
                </a:lnTo>
                <a:lnTo>
                  <a:pt x="963362" y="818050"/>
                </a:lnTo>
                <a:lnTo>
                  <a:pt x="986263" y="780730"/>
                </a:lnTo>
                <a:lnTo>
                  <a:pt x="1004075" y="741713"/>
                </a:lnTo>
                <a:lnTo>
                  <a:pt x="1018495" y="701001"/>
                </a:lnTo>
                <a:lnTo>
                  <a:pt x="1029521" y="658591"/>
                </a:lnTo>
                <a:lnTo>
                  <a:pt x="1036306" y="614486"/>
                </a:lnTo>
                <a:lnTo>
                  <a:pt x="1039699" y="568684"/>
                </a:lnTo>
                <a:lnTo>
                  <a:pt x="1036306" y="522882"/>
                </a:lnTo>
                <a:lnTo>
                  <a:pt x="1029521" y="478776"/>
                </a:lnTo>
                <a:lnTo>
                  <a:pt x="1018495" y="436367"/>
                </a:lnTo>
                <a:lnTo>
                  <a:pt x="1004075" y="395654"/>
                </a:lnTo>
                <a:lnTo>
                  <a:pt x="986263" y="356637"/>
                </a:lnTo>
                <a:lnTo>
                  <a:pt x="963362" y="319317"/>
                </a:lnTo>
                <a:lnTo>
                  <a:pt x="937068" y="284542"/>
                </a:lnTo>
                <a:lnTo>
                  <a:pt x="907382" y="254007"/>
                </a:lnTo>
                <a:lnTo>
                  <a:pt x="876847" y="224321"/>
                </a:lnTo>
                <a:lnTo>
                  <a:pt x="842071" y="198027"/>
                </a:lnTo>
                <a:lnTo>
                  <a:pt x="804751" y="176822"/>
                </a:lnTo>
                <a:lnTo>
                  <a:pt x="765735" y="157314"/>
                </a:lnTo>
                <a:lnTo>
                  <a:pt x="725022" y="142895"/>
                </a:lnTo>
                <a:lnTo>
                  <a:pt x="682612" y="131868"/>
                </a:lnTo>
                <a:lnTo>
                  <a:pt x="638506" y="125083"/>
                </a:lnTo>
                <a:close/>
                <a:moveTo>
                  <a:pt x="0" y="0"/>
                </a:moveTo>
                <a:lnTo>
                  <a:pt x="5720641" y="0"/>
                </a:lnTo>
                <a:lnTo>
                  <a:pt x="5720641" y="1137366"/>
                </a:lnTo>
                <a:lnTo>
                  <a:pt x="0" y="113736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6284" rIns="182854" bIns="146284" numCol="1" spcCol="0" rtlCol="0" fromWordArt="0" anchor="ctr" anchorCtr="0" forceAA="0" compatLnSpc="1">
            <a:prstTxWarp prst="textNoShape">
              <a:avLst/>
            </a:prstTxWarp>
            <a:noAutofit/>
          </a:bodyPr>
          <a:lstStyle/>
          <a:p>
            <a:r>
              <a:rPr lang="en-US" sz="2400" dirty="0">
                <a:solidFill>
                  <a:schemeClr val="bg1"/>
                </a:solidFill>
                <a:latin typeface="+mj-lt"/>
              </a:rPr>
              <a:t>Azure SQL Database</a:t>
            </a:r>
          </a:p>
        </p:txBody>
      </p:sp>
      <p:sp>
        <p:nvSpPr>
          <p:cNvPr id="9" name="Rectangle 8">
            <a:extLst>
              <a:ext uri="{FF2B5EF4-FFF2-40B4-BE49-F238E27FC236}">
                <a16:creationId xmlns:a16="http://schemas.microsoft.com/office/drawing/2014/main" id="{EFDCFBA5-6F15-49BC-880D-5BD5057A7422}"/>
              </a:ext>
            </a:extLst>
          </p:cNvPr>
          <p:cNvSpPr>
            <a:spLocks/>
          </p:cNvSpPr>
          <p:nvPr/>
        </p:nvSpPr>
        <p:spPr bwMode="auto">
          <a:xfrm>
            <a:off x="6165172"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dirty="0">
                <a:solidFill>
                  <a:schemeClr val="tx2"/>
                </a:solidFill>
                <a:latin typeface="+mj-lt"/>
              </a:rPr>
              <a:t>Single database:</a:t>
            </a:r>
          </a:p>
          <a:p>
            <a:pPr defTabSz="914225">
              <a:spcAft>
                <a:spcPts val="588"/>
              </a:spcAft>
              <a:defRPr/>
            </a:pPr>
            <a:r>
              <a:rPr lang="en-US" sz="1600" dirty="0">
                <a:solidFill>
                  <a:schemeClr val="tx1"/>
                </a:solidFill>
              </a:rPr>
              <a:t>Hyperscale storage </a:t>
            </a:r>
            <a:br>
              <a:rPr lang="en-US" sz="1600" dirty="0">
                <a:solidFill>
                  <a:schemeClr val="tx1"/>
                </a:solidFill>
              </a:rPr>
            </a:br>
            <a:r>
              <a:rPr lang="en-US" sz="1600" dirty="0">
                <a:solidFill>
                  <a:schemeClr val="tx1"/>
                </a:solidFill>
              </a:rPr>
              <a:t>(up to 100TB)</a:t>
            </a:r>
          </a:p>
          <a:p>
            <a:pPr defTabSz="914225">
              <a:spcAft>
                <a:spcPts val="588"/>
              </a:spcAft>
              <a:defRPr/>
            </a:pPr>
            <a:r>
              <a:rPr lang="en-US" sz="1600" dirty="0">
                <a:solidFill>
                  <a:schemeClr val="tx1"/>
                </a:solidFill>
              </a:rPr>
              <a:t>Serverless compute</a:t>
            </a:r>
          </a:p>
          <a:p>
            <a:pPr defTabSz="914225">
              <a:spcAft>
                <a:spcPts val="588"/>
              </a:spcAft>
              <a:defRPr/>
            </a:pPr>
            <a:r>
              <a:rPr lang="en-US" sz="1600" dirty="0">
                <a:solidFill>
                  <a:schemeClr val="tx1"/>
                </a:solidFill>
              </a:rPr>
              <a:t>Fully managed service</a:t>
            </a:r>
          </a:p>
        </p:txBody>
      </p:sp>
      <p:sp>
        <p:nvSpPr>
          <p:cNvPr id="11" name="Rectangle 10">
            <a:extLst>
              <a:ext uri="{FF2B5EF4-FFF2-40B4-BE49-F238E27FC236}">
                <a16:creationId xmlns:a16="http://schemas.microsoft.com/office/drawing/2014/main" id="{53AE4F51-2223-4C05-B89A-568732777A1B}"/>
              </a:ext>
            </a:extLst>
          </p:cNvPr>
          <p:cNvSpPr>
            <a:spLocks/>
          </p:cNvSpPr>
          <p:nvPr/>
        </p:nvSpPr>
        <p:spPr bwMode="auto">
          <a:xfrm>
            <a:off x="9030297"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b="1" dirty="0">
                <a:solidFill>
                  <a:schemeClr val="tx2"/>
                </a:solidFill>
                <a:latin typeface="+mj-lt"/>
              </a:rPr>
              <a:t>Elastic pool:</a:t>
            </a:r>
          </a:p>
          <a:p>
            <a:pPr defTabSz="914225">
              <a:spcAft>
                <a:spcPts val="588"/>
              </a:spcAft>
              <a:defRPr/>
            </a:pPr>
            <a:r>
              <a:rPr lang="en-US" sz="1600" dirty="0">
                <a:solidFill>
                  <a:schemeClr val="tx1"/>
                </a:solidFill>
              </a:rPr>
              <a:t>Resource sharing between multiple databases to price optimize</a:t>
            </a:r>
          </a:p>
          <a:p>
            <a:pPr defTabSz="914225">
              <a:spcAft>
                <a:spcPts val="588"/>
              </a:spcAft>
              <a:defRPr/>
            </a:pPr>
            <a:r>
              <a:rPr lang="en-US" sz="1600" dirty="0">
                <a:solidFill>
                  <a:schemeClr val="tx1"/>
                </a:solidFill>
              </a:rPr>
              <a:t>Simplified performance management for multiple databases</a:t>
            </a:r>
          </a:p>
          <a:p>
            <a:pPr defTabSz="914225">
              <a:spcAft>
                <a:spcPts val="588"/>
              </a:spcAft>
              <a:defRPr/>
            </a:pPr>
            <a:r>
              <a:rPr lang="en-US" sz="1600" dirty="0">
                <a:solidFill>
                  <a:schemeClr val="tx1"/>
                </a:solidFill>
              </a:rPr>
              <a:t>Fully managed service</a:t>
            </a:r>
          </a:p>
          <a:p>
            <a:pPr defTabSz="914225">
              <a:spcAft>
                <a:spcPts val="588"/>
              </a:spcAft>
              <a:defRPr/>
            </a:pPr>
            <a:endParaRPr lang="en-US" sz="1600" b="1" dirty="0">
              <a:solidFill>
                <a:schemeClr val="tx1"/>
              </a:solidFill>
              <a:latin typeface="Segoe UI Semibold"/>
            </a:endParaRPr>
          </a:p>
        </p:txBody>
      </p:sp>
      <p:pic>
        <p:nvPicPr>
          <p:cNvPr id="12" name="Picture 11">
            <a:extLst>
              <a:ext uri="{FF2B5EF4-FFF2-40B4-BE49-F238E27FC236}">
                <a16:creationId xmlns:a16="http://schemas.microsoft.com/office/drawing/2014/main" id="{D6A88F1F-0708-4030-B6F9-4B2DA0E563E1}"/>
              </a:ext>
            </a:extLst>
          </p:cNvPr>
          <p:cNvPicPr>
            <a:picLocks noChangeAspect="1"/>
          </p:cNvPicPr>
          <p:nvPr/>
        </p:nvPicPr>
        <p:blipFill>
          <a:blip r:embed="rId4"/>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1631633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82C2-86FF-4D05-81D3-4A7FCC80ED0B}"/>
              </a:ext>
            </a:extLst>
          </p:cNvPr>
          <p:cNvSpPr>
            <a:spLocks noGrp="1"/>
          </p:cNvSpPr>
          <p:nvPr>
            <p:ph type="title"/>
          </p:nvPr>
        </p:nvSpPr>
        <p:spPr/>
        <p:txBody>
          <a:bodyPr/>
          <a:lstStyle/>
          <a:p>
            <a:r>
              <a:rPr lang="en-US" dirty="0"/>
              <a:t>Transactional vs analytical data stores</a:t>
            </a:r>
          </a:p>
        </p:txBody>
      </p:sp>
      <p:sp>
        <p:nvSpPr>
          <p:cNvPr id="7" name="Rectangle 6">
            <a:extLst>
              <a:ext uri="{FF2B5EF4-FFF2-40B4-BE49-F238E27FC236}">
                <a16:creationId xmlns:a16="http://schemas.microsoft.com/office/drawing/2014/main" id="{A4330CCC-D366-48FB-A061-8E05B4B4EF98}"/>
              </a:ext>
            </a:extLst>
          </p:cNvPr>
          <p:cNvSpPr/>
          <p:nvPr/>
        </p:nvSpPr>
        <p:spPr bwMode="auto">
          <a:xfrm>
            <a:off x="427039" y="1174692"/>
            <a:ext cx="5589932"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latin typeface="+mj-lt"/>
              </a:rPr>
              <a:t>Online Transactional Processing (OLTP)</a:t>
            </a:r>
          </a:p>
        </p:txBody>
      </p:sp>
      <p:sp>
        <p:nvSpPr>
          <p:cNvPr id="6" name="Rectangle 5">
            <a:extLst>
              <a:ext uri="{FF2B5EF4-FFF2-40B4-BE49-F238E27FC236}">
                <a16:creationId xmlns:a16="http://schemas.microsoft.com/office/drawing/2014/main" id="{9819D59A-3807-4ACE-A6BE-45DFC4E78636}"/>
              </a:ext>
              <a:ext uri="{C183D7F6-B498-43B3-948B-1728B52AA6E4}">
                <adec:decorative xmlns:adec="http://schemas.microsoft.com/office/drawing/2017/decorative" val="1"/>
              </a:ext>
            </a:extLst>
          </p:cNvPr>
          <p:cNvSpPr/>
          <p:nvPr/>
        </p:nvSpPr>
        <p:spPr bwMode="auto">
          <a:xfrm>
            <a:off x="427039" y="1174692"/>
            <a:ext cx="5589932" cy="435525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Table 3">
            <a:extLst>
              <a:ext uri="{FF2B5EF4-FFF2-40B4-BE49-F238E27FC236}">
                <a16:creationId xmlns:a16="http://schemas.microsoft.com/office/drawing/2014/main" id="{E3BADBD0-00ED-4BDD-96C1-6E1C7FA260D9}"/>
              </a:ext>
              <a:ext uri="{C183D7F6-B498-43B3-948B-1728B52AA6E4}">
                <adec:decorative xmlns:adec="http://schemas.microsoft.com/office/drawing/2017/decorative" val="0"/>
              </a:ext>
            </a:extLst>
          </p:cNvPr>
          <p:cNvGraphicFramePr>
            <a:graphicFrameLocks noGrp="1"/>
          </p:cNvGraphicFramePr>
          <p:nvPr/>
        </p:nvGraphicFramePr>
        <p:xfrm>
          <a:off x="853670" y="1729467"/>
          <a:ext cx="4603701" cy="914400"/>
        </p:xfrm>
        <a:graphic>
          <a:graphicData uri="http://schemas.openxmlformats.org/drawingml/2006/table">
            <a:tbl>
              <a:tblPr firstRow="1" bandRow="1">
                <a:tableStyleId>{5C22544A-7EE6-4342-B048-85BDC9FD1C3A}</a:tableStyleId>
              </a:tblPr>
              <a:tblGrid>
                <a:gridCol w="1534567">
                  <a:extLst>
                    <a:ext uri="{9D8B030D-6E8A-4147-A177-3AD203B41FA5}">
                      <a16:colId xmlns:a16="http://schemas.microsoft.com/office/drawing/2014/main" val="1727388637"/>
                    </a:ext>
                  </a:extLst>
                </a:gridCol>
                <a:gridCol w="1534567">
                  <a:extLst>
                    <a:ext uri="{9D8B030D-6E8A-4147-A177-3AD203B41FA5}">
                      <a16:colId xmlns:a16="http://schemas.microsoft.com/office/drawing/2014/main" val="299907239"/>
                    </a:ext>
                  </a:extLst>
                </a:gridCol>
                <a:gridCol w="1534567">
                  <a:extLst>
                    <a:ext uri="{9D8B030D-6E8A-4147-A177-3AD203B41FA5}">
                      <a16:colId xmlns:a16="http://schemas.microsoft.com/office/drawing/2014/main" val="2578400319"/>
                    </a:ext>
                  </a:extLst>
                </a:gridCol>
              </a:tblGrid>
              <a:tr h="169435">
                <a:tc>
                  <a:txBody>
                    <a:bodyPr/>
                    <a:lstStyle/>
                    <a:p>
                      <a:r>
                        <a:rPr lang="en-US" sz="1400" b="0" dirty="0">
                          <a:solidFill>
                            <a:schemeClr val="bg1"/>
                          </a:solidFill>
                          <a:latin typeface="+mj-lt"/>
                        </a:rPr>
                        <a:t>Customer</a:t>
                      </a:r>
                    </a:p>
                  </a:txBody>
                  <a:tcPr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9435">
                <a:tc>
                  <a:txBody>
                    <a:bodyPr/>
                    <a:lstStyle/>
                    <a:p>
                      <a:r>
                        <a:rPr lang="en-US" sz="1400" dirty="0">
                          <a:solidFill>
                            <a:schemeClr val="tx1"/>
                          </a:solidFill>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69435">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9" name="Rectangle 18" descr="Highlighting Customer ID">
            <a:extLst>
              <a:ext uri="{FF2B5EF4-FFF2-40B4-BE49-F238E27FC236}">
                <a16:creationId xmlns:a16="http://schemas.microsoft.com/office/drawing/2014/main" id="{993F35BB-0EDD-404F-B5A0-6FB48D51D818}"/>
              </a:ext>
              <a:ext uri="{C183D7F6-B498-43B3-948B-1728B52AA6E4}">
                <adec:decorative xmlns:adec="http://schemas.microsoft.com/office/drawing/2017/decorative" val="0"/>
              </a:ext>
            </a:extLst>
          </p:cNvPr>
          <p:cNvSpPr/>
          <p:nvPr/>
        </p:nvSpPr>
        <p:spPr bwMode="auto">
          <a:xfrm>
            <a:off x="853670" y="2019257"/>
            <a:ext cx="1571827" cy="33482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cxnSp>
        <p:nvCxnSpPr>
          <p:cNvPr id="20" name="Connector: Elbow 19" descr="A connector">
            <a:extLst>
              <a:ext uri="{FF2B5EF4-FFF2-40B4-BE49-F238E27FC236}">
                <a16:creationId xmlns:a16="http://schemas.microsoft.com/office/drawing/2014/main" id="{1D912DAB-A488-4F8B-8F12-2FA73561D14A}"/>
              </a:ext>
              <a:ext uri="{C183D7F6-B498-43B3-948B-1728B52AA6E4}">
                <adec:decorative xmlns:adec="http://schemas.microsoft.com/office/drawing/2017/decorative" val="0"/>
              </a:ext>
            </a:extLst>
          </p:cNvPr>
          <p:cNvCxnSpPr>
            <a:cxnSpLocks/>
            <a:stCxn id="19" idx="2"/>
            <a:endCxn id="21" idx="0"/>
          </p:cNvCxnSpPr>
          <p:nvPr/>
        </p:nvCxnSpPr>
        <p:spPr>
          <a:xfrm rot="16200000" flipH="1">
            <a:off x="1809321" y="2184339"/>
            <a:ext cx="1120445" cy="145991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18" name="Table 17">
            <a:extLst>
              <a:ext uri="{FF2B5EF4-FFF2-40B4-BE49-F238E27FC236}">
                <a16:creationId xmlns:a16="http://schemas.microsoft.com/office/drawing/2014/main" id="{EBADDF66-3B56-413A-83C5-60695FBE39AE}"/>
              </a:ext>
              <a:ext uri="{C183D7F6-B498-43B3-948B-1728B52AA6E4}">
                <adec:decorative xmlns:adec="http://schemas.microsoft.com/office/drawing/2017/decorative" val="0"/>
              </a:ext>
            </a:extLst>
          </p:cNvPr>
          <p:cNvGraphicFramePr>
            <a:graphicFrameLocks noGrp="1"/>
          </p:cNvGraphicFramePr>
          <p:nvPr/>
        </p:nvGraphicFramePr>
        <p:xfrm>
          <a:off x="986338" y="3193253"/>
          <a:ext cx="4226331" cy="1219200"/>
        </p:xfrm>
        <a:graphic>
          <a:graphicData uri="http://schemas.openxmlformats.org/drawingml/2006/table">
            <a:tbl>
              <a:tblPr firstRow="1" bandRow="1">
                <a:tableStyleId>{5C22544A-7EE6-4342-B048-85BDC9FD1C3A}</a:tableStyleId>
              </a:tblPr>
              <a:tblGrid>
                <a:gridCol w="1408777">
                  <a:extLst>
                    <a:ext uri="{9D8B030D-6E8A-4147-A177-3AD203B41FA5}">
                      <a16:colId xmlns:a16="http://schemas.microsoft.com/office/drawing/2014/main" val="1727388637"/>
                    </a:ext>
                  </a:extLst>
                </a:gridCol>
                <a:gridCol w="1408777">
                  <a:extLst>
                    <a:ext uri="{9D8B030D-6E8A-4147-A177-3AD203B41FA5}">
                      <a16:colId xmlns:a16="http://schemas.microsoft.com/office/drawing/2014/main" val="299907239"/>
                    </a:ext>
                  </a:extLst>
                </a:gridCol>
                <a:gridCol w="1408777">
                  <a:extLst>
                    <a:ext uri="{9D8B030D-6E8A-4147-A177-3AD203B41FA5}">
                      <a16:colId xmlns:a16="http://schemas.microsoft.com/office/drawing/2014/main" val="2578400319"/>
                    </a:ext>
                  </a:extLst>
                </a:gridCol>
              </a:tblGrid>
              <a:tr h="169435">
                <a:tc>
                  <a:txBody>
                    <a:bodyPr/>
                    <a:lstStyle/>
                    <a:p>
                      <a:r>
                        <a:rPr lang="en-US" sz="1400" b="0" dirty="0">
                          <a:solidFill>
                            <a:schemeClr val="bg1"/>
                          </a:solidFill>
                          <a:latin typeface="+mj-lt"/>
                        </a:rPr>
                        <a:t>Orders</a:t>
                      </a:r>
                    </a:p>
                  </a:txBody>
                  <a:tcPr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9435">
                <a:tc>
                  <a:txBody>
                    <a:bodyPr/>
                    <a:lstStyle/>
                    <a:p>
                      <a:r>
                        <a:rPr lang="en-US" sz="1400" dirty="0">
                          <a:solidFill>
                            <a:schemeClr val="tx1"/>
                          </a:solidFill>
                        </a:rPr>
                        <a:t>OrderID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OrderDate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69435">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69435">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21" name="Rectangle 20" descr="Highlighting Customer ID">
            <a:extLst>
              <a:ext uri="{FF2B5EF4-FFF2-40B4-BE49-F238E27FC236}">
                <a16:creationId xmlns:a16="http://schemas.microsoft.com/office/drawing/2014/main" id="{1071E034-4233-4099-8F10-E3835D1DCADB}"/>
              </a:ext>
              <a:ext uri="{C183D7F6-B498-43B3-948B-1728B52AA6E4}">
                <adec:decorative xmlns:adec="http://schemas.microsoft.com/office/drawing/2017/decorative" val="0"/>
              </a:ext>
            </a:extLst>
          </p:cNvPr>
          <p:cNvSpPr/>
          <p:nvPr/>
        </p:nvSpPr>
        <p:spPr bwMode="auto">
          <a:xfrm>
            <a:off x="2308621" y="3474522"/>
            <a:ext cx="1581764" cy="33980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6" name="TextBox 35">
            <a:extLst>
              <a:ext uri="{FF2B5EF4-FFF2-40B4-BE49-F238E27FC236}">
                <a16:creationId xmlns:a16="http://schemas.microsoft.com/office/drawing/2014/main" id="{159B6E51-BD33-48A8-B354-84E6AF738879}"/>
              </a:ext>
            </a:extLst>
          </p:cNvPr>
          <p:cNvSpPr txBox="1"/>
          <p:nvPr/>
        </p:nvSpPr>
        <p:spPr>
          <a:xfrm>
            <a:off x="682171" y="4503178"/>
            <a:ext cx="5109029"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 is stored one transaction at a time</a:t>
            </a:r>
          </a:p>
        </p:txBody>
      </p:sp>
      <p:sp>
        <p:nvSpPr>
          <p:cNvPr id="5" name="Rectangle 4">
            <a:extLst>
              <a:ext uri="{FF2B5EF4-FFF2-40B4-BE49-F238E27FC236}">
                <a16:creationId xmlns:a16="http://schemas.microsoft.com/office/drawing/2014/main" id="{8ED927EF-1767-4F3A-9337-B437C07B552D}"/>
              </a:ext>
            </a:extLst>
          </p:cNvPr>
          <p:cNvSpPr/>
          <p:nvPr/>
        </p:nvSpPr>
        <p:spPr bwMode="auto">
          <a:xfrm>
            <a:off x="6182968" y="1174692"/>
            <a:ext cx="5589932"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cs typeface="Segoe UI" pitchFamily="34" charset="0"/>
              </a:rPr>
              <a:t>Online Analytical Processing (OLAP)</a:t>
            </a:r>
          </a:p>
        </p:txBody>
      </p:sp>
      <p:sp>
        <p:nvSpPr>
          <p:cNvPr id="4" name="Rectangle 3">
            <a:extLst>
              <a:ext uri="{FF2B5EF4-FFF2-40B4-BE49-F238E27FC236}">
                <a16:creationId xmlns:a16="http://schemas.microsoft.com/office/drawing/2014/main" id="{3C6DC03B-8488-42F2-8C0F-2C7F04074432}"/>
              </a:ext>
              <a:ext uri="{C183D7F6-B498-43B3-948B-1728B52AA6E4}">
                <adec:decorative xmlns:adec="http://schemas.microsoft.com/office/drawing/2017/decorative" val="1"/>
              </a:ext>
            </a:extLst>
          </p:cNvPr>
          <p:cNvSpPr/>
          <p:nvPr/>
        </p:nvSpPr>
        <p:spPr bwMode="auto">
          <a:xfrm>
            <a:off x="6182968" y="1174692"/>
            <a:ext cx="5589932" cy="435656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aphicFrame>
        <p:nvGraphicFramePr>
          <p:cNvPr id="27" name="Table 26">
            <a:extLst>
              <a:ext uri="{FF2B5EF4-FFF2-40B4-BE49-F238E27FC236}">
                <a16:creationId xmlns:a16="http://schemas.microsoft.com/office/drawing/2014/main" id="{C714BBB2-EF41-4DA6-AA72-4AA941B4654A}"/>
              </a:ext>
              <a:ext uri="{C183D7F6-B498-43B3-948B-1728B52AA6E4}">
                <adec:decorative xmlns:adec="http://schemas.microsoft.com/office/drawing/2017/decorative" val="0"/>
              </a:ext>
            </a:extLst>
          </p:cNvPr>
          <p:cNvGraphicFramePr>
            <a:graphicFrameLocks noGrp="1"/>
          </p:cNvGraphicFramePr>
          <p:nvPr/>
        </p:nvGraphicFramePr>
        <p:xfrm>
          <a:off x="6379418" y="1832357"/>
          <a:ext cx="1700195" cy="1360896"/>
        </p:xfrm>
        <a:graphic>
          <a:graphicData uri="http://schemas.openxmlformats.org/drawingml/2006/table">
            <a:tbl>
              <a:tblPr firstRow="1" bandRow="1">
                <a:tableStyleId>{5C22544A-7EE6-4342-B048-85BDC9FD1C3A}</a:tableStyleId>
              </a:tblPr>
              <a:tblGrid>
                <a:gridCol w="242885">
                  <a:extLst>
                    <a:ext uri="{9D8B030D-6E8A-4147-A177-3AD203B41FA5}">
                      <a16:colId xmlns:a16="http://schemas.microsoft.com/office/drawing/2014/main" val="1727388637"/>
                    </a:ext>
                  </a:extLst>
                </a:gridCol>
                <a:gridCol w="242885">
                  <a:extLst>
                    <a:ext uri="{9D8B030D-6E8A-4147-A177-3AD203B41FA5}">
                      <a16:colId xmlns:a16="http://schemas.microsoft.com/office/drawing/2014/main" val="2933502934"/>
                    </a:ext>
                  </a:extLst>
                </a:gridCol>
                <a:gridCol w="242885">
                  <a:extLst>
                    <a:ext uri="{9D8B030D-6E8A-4147-A177-3AD203B41FA5}">
                      <a16:colId xmlns:a16="http://schemas.microsoft.com/office/drawing/2014/main" val="3275465788"/>
                    </a:ext>
                  </a:extLst>
                </a:gridCol>
                <a:gridCol w="242885">
                  <a:extLst>
                    <a:ext uri="{9D8B030D-6E8A-4147-A177-3AD203B41FA5}">
                      <a16:colId xmlns:a16="http://schemas.microsoft.com/office/drawing/2014/main" val="942075906"/>
                    </a:ext>
                  </a:extLst>
                </a:gridCol>
                <a:gridCol w="242885">
                  <a:extLst>
                    <a:ext uri="{9D8B030D-6E8A-4147-A177-3AD203B41FA5}">
                      <a16:colId xmlns:a16="http://schemas.microsoft.com/office/drawing/2014/main" val="1462656416"/>
                    </a:ext>
                  </a:extLst>
                </a:gridCol>
                <a:gridCol w="242885">
                  <a:extLst>
                    <a:ext uri="{9D8B030D-6E8A-4147-A177-3AD203B41FA5}">
                      <a16:colId xmlns:a16="http://schemas.microsoft.com/office/drawing/2014/main" val="299907239"/>
                    </a:ext>
                  </a:extLst>
                </a:gridCol>
                <a:gridCol w="242885">
                  <a:extLst>
                    <a:ext uri="{9D8B030D-6E8A-4147-A177-3AD203B41FA5}">
                      <a16:colId xmlns:a16="http://schemas.microsoft.com/office/drawing/2014/main" val="2578400319"/>
                    </a:ext>
                  </a:extLst>
                </a:gridCol>
              </a:tblGrid>
              <a:tr h="226816">
                <a:tc>
                  <a:txBody>
                    <a:bodyPr/>
                    <a:lstStyle/>
                    <a:p>
                      <a:endParaRPr lang="en-US" sz="600" dirty="0">
                        <a:solidFill>
                          <a:schemeClr val="bg1"/>
                        </a:solidFill>
                      </a:endParaRPr>
                    </a:p>
                  </a:txBody>
                  <a:tcPr marL="73152" marR="73152">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32" name="Straight Arrow Connector 31" descr="data movement">
            <a:extLst>
              <a:ext uri="{FF2B5EF4-FFF2-40B4-BE49-F238E27FC236}">
                <a16:creationId xmlns:a16="http://schemas.microsoft.com/office/drawing/2014/main" id="{7AE86AD1-00F4-4406-A328-22380A2CFB4F}"/>
              </a:ext>
            </a:extLst>
          </p:cNvPr>
          <p:cNvCxnSpPr/>
          <p:nvPr/>
        </p:nvCxnSpPr>
        <p:spPr>
          <a:xfrm>
            <a:off x="8079613" y="2512805"/>
            <a:ext cx="67733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aggregation">
            <a:extLst>
              <a:ext uri="{FF2B5EF4-FFF2-40B4-BE49-F238E27FC236}">
                <a16:creationId xmlns:a16="http://schemas.microsoft.com/office/drawing/2014/main" id="{EDC46AC3-6B1F-4539-B5D0-9144E0D34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6949" y="2056041"/>
            <a:ext cx="914400" cy="914400"/>
          </a:xfrm>
          <a:prstGeom prst="rect">
            <a:avLst/>
          </a:prstGeom>
        </p:spPr>
      </p:pic>
      <p:cxnSp>
        <p:nvCxnSpPr>
          <p:cNvPr id="34" name="Straight Arrow Connector 33" descr="data movement">
            <a:extLst>
              <a:ext uri="{FF2B5EF4-FFF2-40B4-BE49-F238E27FC236}">
                <a16:creationId xmlns:a16="http://schemas.microsoft.com/office/drawing/2014/main" id="{1F279D60-6515-4F17-A442-0CFC951636EA}"/>
              </a:ext>
            </a:extLst>
          </p:cNvPr>
          <p:cNvCxnSpPr/>
          <p:nvPr/>
        </p:nvCxnSpPr>
        <p:spPr>
          <a:xfrm>
            <a:off x="9538299" y="2512805"/>
            <a:ext cx="67733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Cube 27" descr="OLAP cube">
            <a:extLst>
              <a:ext uri="{FF2B5EF4-FFF2-40B4-BE49-F238E27FC236}">
                <a16:creationId xmlns:a16="http://schemas.microsoft.com/office/drawing/2014/main" id="{E3E1FC06-243B-4F8C-888A-7AAE58262570}"/>
              </a:ext>
            </a:extLst>
          </p:cNvPr>
          <p:cNvSpPr/>
          <p:nvPr/>
        </p:nvSpPr>
        <p:spPr bwMode="auto">
          <a:xfrm>
            <a:off x="10348686" y="2114098"/>
            <a:ext cx="798286" cy="798286"/>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B99D342D-85FB-4B85-AAFB-AF38218996E2}"/>
              </a:ext>
            </a:extLst>
          </p:cNvPr>
          <p:cNvSpPr txBox="1"/>
          <p:nvPr/>
        </p:nvSpPr>
        <p:spPr>
          <a:xfrm>
            <a:off x="6250923" y="3986859"/>
            <a:ext cx="4818743"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 is periodically loaded, aggregated and stored in a cube</a:t>
            </a:r>
          </a:p>
        </p:txBody>
      </p:sp>
      <p:pic>
        <p:nvPicPr>
          <p:cNvPr id="8" name="Picture 7">
            <a:extLst>
              <a:ext uri="{FF2B5EF4-FFF2-40B4-BE49-F238E27FC236}">
                <a16:creationId xmlns:a16="http://schemas.microsoft.com/office/drawing/2014/main" id="{AA875FBC-3CE1-4BD7-9D9A-38D47300BF4B}"/>
              </a:ext>
            </a:extLst>
          </p:cNvPr>
          <p:cNvPicPr>
            <a:picLocks noChangeAspect="1"/>
          </p:cNvPicPr>
          <p:nvPr/>
        </p:nvPicPr>
        <p:blipFill>
          <a:blip r:embed="rId5"/>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5952048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2F19D-02BE-4E4A-ACD6-B592369E5FC1}"/>
              </a:ext>
            </a:extLst>
          </p:cNvPr>
          <p:cNvSpPr>
            <a:spLocks noGrp="1"/>
          </p:cNvSpPr>
          <p:nvPr>
            <p:ph type="title"/>
          </p:nvPr>
        </p:nvSpPr>
        <p:spPr/>
        <p:txBody>
          <a:bodyPr/>
          <a:lstStyle/>
          <a:p>
            <a:r>
              <a:rPr lang="en-US" dirty="0"/>
              <a:t>PostgreSQL, MySQL, MariaDB</a:t>
            </a:r>
          </a:p>
        </p:txBody>
      </p:sp>
      <p:pic>
        <p:nvPicPr>
          <p:cNvPr id="16" name="Picture 15" descr="PostgreSQL icon">
            <a:extLst>
              <a:ext uri="{FF2B5EF4-FFF2-40B4-BE49-F238E27FC236}">
                <a16:creationId xmlns:a16="http://schemas.microsoft.com/office/drawing/2014/main" id="{23C97A8E-BD81-407F-97CE-15AD1F123403}"/>
              </a:ext>
            </a:extLst>
          </p:cNvPr>
          <p:cNvPicPr>
            <a:picLocks noChangeAspect="1"/>
          </p:cNvPicPr>
          <p:nvPr/>
        </p:nvPicPr>
        <p:blipFill>
          <a:blip r:embed="rId3"/>
          <a:stretch>
            <a:fillRect/>
          </a:stretch>
        </p:blipFill>
        <p:spPr>
          <a:xfrm>
            <a:off x="669685" y="1660923"/>
            <a:ext cx="1231090" cy="1231090"/>
          </a:xfrm>
          <a:prstGeom prst="rect">
            <a:avLst/>
          </a:prstGeom>
        </p:spPr>
      </p:pic>
      <p:pic>
        <p:nvPicPr>
          <p:cNvPr id="39" name="Picture 38" descr="MySQL icon">
            <a:extLst>
              <a:ext uri="{FF2B5EF4-FFF2-40B4-BE49-F238E27FC236}">
                <a16:creationId xmlns:a16="http://schemas.microsoft.com/office/drawing/2014/main" id="{DE8341E2-BD6D-4998-BBA6-BA9EAC0A05A9}"/>
              </a:ext>
            </a:extLst>
          </p:cNvPr>
          <p:cNvPicPr>
            <a:picLocks noChangeAspect="1"/>
          </p:cNvPicPr>
          <p:nvPr/>
        </p:nvPicPr>
        <p:blipFill>
          <a:blip r:embed="rId4"/>
          <a:stretch>
            <a:fillRect/>
          </a:stretch>
        </p:blipFill>
        <p:spPr>
          <a:xfrm>
            <a:off x="669685" y="3115933"/>
            <a:ext cx="1231090" cy="1231090"/>
          </a:xfrm>
          <a:prstGeom prst="rect">
            <a:avLst/>
          </a:prstGeom>
        </p:spPr>
      </p:pic>
      <p:pic>
        <p:nvPicPr>
          <p:cNvPr id="41" name="Picture 40" descr="MariaDB icon">
            <a:extLst>
              <a:ext uri="{FF2B5EF4-FFF2-40B4-BE49-F238E27FC236}">
                <a16:creationId xmlns:a16="http://schemas.microsoft.com/office/drawing/2014/main" id="{D52F1FC6-5C45-47BE-897D-468577444AFF}"/>
              </a:ext>
            </a:extLst>
          </p:cNvPr>
          <p:cNvPicPr>
            <a:picLocks noChangeAspect="1"/>
          </p:cNvPicPr>
          <p:nvPr/>
        </p:nvPicPr>
        <p:blipFill>
          <a:blip r:embed="rId5"/>
          <a:stretch>
            <a:fillRect/>
          </a:stretch>
        </p:blipFill>
        <p:spPr>
          <a:xfrm>
            <a:off x="671179" y="4570943"/>
            <a:ext cx="1229596" cy="1231090"/>
          </a:xfrm>
          <a:prstGeom prst="rect">
            <a:avLst/>
          </a:prstGeom>
        </p:spPr>
      </p:pic>
      <p:sp>
        <p:nvSpPr>
          <p:cNvPr id="21" name="TextBox 20">
            <a:extLst>
              <a:ext uri="{FF2B5EF4-FFF2-40B4-BE49-F238E27FC236}">
                <a16:creationId xmlns:a16="http://schemas.microsoft.com/office/drawing/2014/main" id="{84E554AD-5575-4B77-8FEC-E2670721299E}"/>
              </a:ext>
            </a:extLst>
          </p:cNvPr>
          <p:cNvSpPr txBox="1"/>
          <p:nvPr/>
        </p:nvSpPr>
        <p:spPr>
          <a:xfrm>
            <a:off x="2032000" y="1820958"/>
            <a:ext cx="9179976" cy="121879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Database for PostgreSQL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 a relational database service in the Microsoft cloud based on the PostgreSQL Community Edition database engine.</a:t>
            </a:r>
          </a:p>
        </p:txBody>
      </p:sp>
      <p:sp>
        <p:nvSpPr>
          <p:cNvPr id="36" name="TextBox 35">
            <a:extLst>
              <a:ext uri="{FF2B5EF4-FFF2-40B4-BE49-F238E27FC236}">
                <a16:creationId xmlns:a16="http://schemas.microsoft.com/office/drawing/2014/main" id="{C8EB0B18-046C-4393-8C89-5771C85C19B8}"/>
              </a:ext>
            </a:extLst>
          </p:cNvPr>
          <p:cNvSpPr txBox="1"/>
          <p:nvPr/>
        </p:nvSpPr>
        <p:spPr>
          <a:xfrm>
            <a:off x="2032000" y="3275968"/>
            <a:ext cx="9283700" cy="911019"/>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Database for MySQL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 a PaaS implementation of MySQL in the Azure cloud, based on the MySQL Community Edition.</a:t>
            </a:r>
          </a:p>
        </p:txBody>
      </p:sp>
      <p:sp>
        <p:nvSpPr>
          <p:cNvPr id="53" name="TextBox 52">
            <a:extLst>
              <a:ext uri="{FF2B5EF4-FFF2-40B4-BE49-F238E27FC236}">
                <a16:creationId xmlns:a16="http://schemas.microsoft.com/office/drawing/2014/main" id="{4608B0E2-6EF2-47F4-9BA2-415B4FAFBA2A}"/>
              </a:ext>
            </a:extLst>
          </p:cNvPr>
          <p:cNvSpPr txBox="1"/>
          <p:nvPr/>
        </p:nvSpPr>
        <p:spPr>
          <a:xfrm>
            <a:off x="2032000" y="4583238"/>
            <a:ext cx="9283700" cy="121879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Database for MariaDB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 an implementation of the MariaDB database management system adapted to run in Azure. It's based on the MariaDB Community Edition.</a:t>
            </a:r>
          </a:p>
        </p:txBody>
      </p:sp>
      <p:pic>
        <p:nvPicPr>
          <p:cNvPr id="9" name="Picture 8">
            <a:extLst>
              <a:ext uri="{FF2B5EF4-FFF2-40B4-BE49-F238E27FC236}">
                <a16:creationId xmlns:a16="http://schemas.microsoft.com/office/drawing/2014/main" id="{448310A7-B156-4578-895E-9EB6910F6791}"/>
              </a:ext>
            </a:extLst>
          </p:cNvPr>
          <p:cNvPicPr>
            <a:picLocks noChangeAspect="1"/>
          </p:cNvPicPr>
          <p:nvPr/>
        </p:nvPicPr>
        <p:blipFill>
          <a:blip r:embed="rId6"/>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3076265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3B34-0071-43C8-9142-1466CAB58C8B}"/>
              </a:ext>
            </a:extLst>
          </p:cNvPr>
          <p:cNvSpPr>
            <a:spLocks noGrp="1"/>
          </p:cNvSpPr>
          <p:nvPr>
            <p:ph type="title"/>
          </p:nvPr>
        </p:nvSpPr>
        <p:spPr/>
        <p:txBody>
          <a:bodyPr/>
          <a:lstStyle/>
          <a:p>
            <a:r>
              <a:rPr lang="en-US" dirty="0"/>
              <a:t>Azure DB – Read replicas</a:t>
            </a:r>
          </a:p>
        </p:txBody>
      </p:sp>
      <p:sp>
        <p:nvSpPr>
          <p:cNvPr id="11" name="Text Placeholder 10">
            <a:extLst>
              <a:ext uri="{FF2B5EF4-FFF2-40B4-BE49-F238E27FC236}">
                <a16:creationId xmlns:a16="http://schemas.microsoft.com/office/drawing/2014/main" id="{9C92B47A-CBBC-4F8D-BB9B-DA45F0C85148}"/>
              </a:ext>
            </a:extLst>
          </p:cNvPr>
          <p:cNvSpPr>
            <a:spLocks noGrp="1"/>
          </p:cNvSpPr>
          <p:nvPr>
            <p:ph type="body" sz="quarter" idx="12"/>
          </p:nvPr>
        </p:nvSpPr>
        <p:spPr>
          <a:xfrm>
            <a:off x="418643" y="1300123"/>
            <a:ext cx="5578932" cy="4370427"/>
          </a:xfrm>
        </p:spPr>
        <p:txBody>
          <a:bodyPr/>
          <a:lstStyle/>
          <a:p>
            <a:pPr>
              <a:spcAft>
                <a:spcPts val="1176"/>
              </a:spcAft>
            </a:pPr>
            <a:r>
              <a:rPr lang="en-US" sz="2000" spc="0" dirty="0">
                <a:solidFill>
                  <a:schemeClr val="tx1"/>
                </a:solidFill>
                <a:latin typeface="+mn-lt"/>
              </a:rPr>
              <a:t>Read replicas help improve performance and scale of read-intensive workloads such as BI and analytics </a:t>
            </a:r>
          </a:p>
          <a:p>
            <a:pPr>
              <a:spcAft>
                <a:spcPts val="1176"/>
              </a:spcAft>
            </a:pPr>
            <a:r>
              <a:rPr lang="en-US" sz="2000" spc="0" dirty="0">
                <a:solidFill>
                  <a:schemeClr val="tx1"/>
                </a:solidFill>
                <a:latin typeface="+mn-lt"/>
              </a:rPr>
              <a:t>Consider the read replica features in scenarios when delays in synching data between the primary and replicas are acceptable </a:t>
            </a:r>
          </a:p>
          <a:p>
            <a:pPr>
              <a:spcAft>
                <a:spcPts val="1176"/>
              </a:spcAft>
            </a:pPr>
            <a:r>
              <a:rPr lang="en-US" sz="2000" spc="0" dirty="0">
                <a:solidFill>
                  <a:schemeClr val="tx1"/>
                </a:solidFill>
                <a:latin typeface="+mn-lt"/>
              </a:rPr>
              <a:t>Create a replica in a different Azure region from the primary for a disaster recovery plan, where a replica replaces the primary in cases of regional disasters </a:t>
            </a:r>
          </a:p>
          <a:p>
            <a:pPr>
              <a:spcAft>
                <a:spcPts val="1176"/>
              </a:spcAft>
            </a:pPr>
            <a:r>
              <a:rPr lang="en-US" sz="2000" spc="0" dirty="0">
                <a:solidFill>
                  <a:schemeClr val="tx1"/>
                </a:solidFill>
                <a:latin typeface="+mn-lt"/>
              </a:rPr>
              <a:t>Data storage on replica servers grows automatically without impacting workloads</a:t>
            </a:r>
          </a:p>
        </p:txBody>
      </p:sp>
      <p:pic>
        <p:nvPicPr>
          <p:cNvPr id="4" name="Picture 3" descr="Diagram which shows a primary server which has five other replicas across different Azure region. Data can be accessed from any of the replicas which syncs with the primary server">
            <a:extLst>
              <a:ext uri="{FF2B5EF4-FFF2-40B4-BE49-F238E27FC236}">
                <a16:creationId xmlns:a16="http://schemas.microsoft.com/office/drawing/2014/main" id="{FF9B5B05-B345-4ADF-94A4-42BE152FB52B}"/>
              </a:ext>
            </a:extLst>
          </p:cNvPr>
          <p:cNvPicPr>
            <a:picLocks noChangeAspect="1"/>
          </p:cNvPicPr>
          <p:nvPr/>
        </p:nvPicPr>
        <p:blipFill>
          <a:blip r:embed="rId3"/>
          <a:stretch>
            <a:fillRect/>
          </a:stretch>
        </p:blipFill>
        <p:spPr>
          <a:xfrm>
            <a:off x="6095999" y="1300123"/>
            <a:ext cx="5998465" cy="4416553"/>
          </a:xfrm>
          <a:prstGeom prst="rect">
            <a:avLst/>
          </a:prstGeom>
        </p:spPr>
      </p:pic>
      <p:pic>
        <p:nvPicPr>
          <p:cNvPr id="5" name="Picture 4">
            <a:extLst>
              <a:ext uri="{FF2B5EF4-FFF2-40B4-BE49-F238E27FC236}">
                <a16:creationId xmlns:a16="http://schemas.microsoft.com/office/drawing/2014/main" id="{34339EDF-2787-4D23-95B2-DB0B060FE7CC}"/>
              </a:ext>
            </a:extLst>
          </p:cNvPr>
          <p:cNvPicPr>
            <a:picLocks noChangeAspect="1"/>
          </p:cNvPicPr>
          <p:nvPr/>
        </p:nvPicPr>
        <p:blipFill>
          <a:blip r:embed="rId4"/>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9923828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CF23-7AB5-47A3-873C-AD7FE615FF94}"/>
              </a:ext>
            </a:extLst>
          </p:cNvPr>
          <p:cNvSpPr>
            <a:spLocks noGrp="1"/>
          </p:cNvSpPr>
          <p:nvPr>
            <p:ph type="title"/>
          </p:nvPr>
        </p:nvSpPr>
        <p:spPr/>
        <p:txBody>
          <a:bodyPr/>
          <a:lstStyle/>
          <a:p>
            <a:r>
              <a:rPr lang="en-US" dirty="0"/>
              <a:t>SQL Statement types</a:t>
            </a:r>
          </a:p>
        </p:txBody>
      </p:sp>
      <p:sp>
        <p:nvSpPr>
          <p:cNvPr id="4" name="Rectangle 3">
            <a:extLst>
              <a:ext uri="{FF2B5EF4-FFF2-40B4-BE49-F238E27FC236}">
                <a16:creationId xmlns:a16="http://schemas.microsoft.com/office/drawing/2014/main" id="{A79248B3-6361-45EE-8C5A-3041107C490A}"/>
              </a:ext>
            </a:extLst>
          </p:cNvPr>
          <p:cNvSpPr/>
          <p:nvPr/>
        </p:nvSpPr>
        <p:spPr bwMode="auto">
          <a:xfrm>
            <a:off x="419885" y="1457325"/>
            <a:ext cx="3711199" cy="493344"/>
          </a:xfrm>
          <a:prstGeom prst="rect">
            <a:avLst/>
          </a:prstGeom>
          <a:solidFill>
            <a:srgbClr val="243A5E"/>
          </a:solidFill>
          <a:ln w="19050">
            <a:noFill/>
          </a:ln>
        </p:spPr>
        <p:txBody>
          <a:bodyPr vert="horz" wrap="square" lIns="134464" tIns="89642" rIns="134464" bIns="89642" rtlCol="0" anchor="ctr">
            <a:noAutofit/>
          </a:bodyPr>
          <a:lstStyle/>
          <a:p>
            <a:r>
              <a:rPr lang="en-GB" sz="2353" dirty="0">
                <a:solidFill>
                  <a:schemeClr val="bg1"/>
                </a:solidFill>
                <a:latin typeface="+mj-lt"/>
              </a:rPr>
              <a:t>DML</a:t>
            </a:r>
            <a:endParaRPr lang="en-US" sz="2353"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F19731A1-9A9B-44D4-A60C-66E0F91B2FA8}"/>
              </a:ext>
            </a:extLst>
          </p:cNvPr>
          <p:cNvSpPr/>
          <p:nvPr/>
        </p:nvSpPr>
        <p:spPr bwMode="auto">
          <a:xfrm>
            <a:off x="419885" y="1944803"/>
            <a:ext cx="3711199" cy="3014083"/>
          </a:xfrm>
          <a:prstGeom prst="rect">
            <a:avLst/>
          </a:prstGeom>
          <a:solidFill>
            <a:schemeClr val="bg1">
              <a:lumMod val="95000"/>
            </a:schemeClr>
          </a:solidFill>
          <a:ln w="19050">
            <a:noFill/>
          </a:ln>
        </p:spPr>
        <p:txBody>
          <a:bodyPr vert="horz" wrap="square" lIns="134464" tIns="89642" rIns="134464" bIns="89642" rtlCol="0" anchor="t">
            <a:noAutofit/>
          </a:bodyPr>
          <a:lstStyle/>
          <a:p>
            <a:pPr>
              <a:spcAft>
                <a:spcPts val="1176"/>
              </a:spcAft>
            </a:pPr>
            <a:r>
              <a:rPr lang="en-GB" sz="2157" dirty="0"/>
              <a:t>Data Manipulation Language</a:t>
            </a:r>
          </a:p>
          <a:p>
            <a:pPr>
              <a:spcAft>
                <a:spcPts val="1176"/>
              </a:spcAft>
            </a:pPr>
            <a:r>
              <a:rPr lang="en-GB" sz="2157" dirty="0"/>
              <a:t>Used to query and manipulate data</a:t>
            </a:r>
          </a:p>
          <a:p>
            <a:pPr>
              <a:spcAft>
                <a:spcPts val="1176"/>
              </a:spcAft>
            </a:pPr>
            <a:r>
              <a:rPr lang="en-GB" sz="2157" dirty="0"/>
              <a:t>SELECT, INSERT, UPDATE, DELETE</a:t>
            </a:r>
            <a:endParaRPr lang="en-US" sz="2157"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CC89902-670B-4199-B16D-C3F94D61A0B9}"/>
              </a:ext>
            </a:extLst>
          </p:cNvPr>
          <p:cNvSpPr/>
          <p:nvPr/>
        </p:nvSpPr>
        <p:spPr bwMode="auto">
          <a:xfrm>
            <a:off x="4250107" y="1457325"/>
            <a:ext cx="3711199" cy="493344"/>
          </a:xfrm>
          <a:prstGeom prst="rect">
            <a:avLst/>
          </a:prstGeom>
          <a:solidFill>
            <a:srgbClr val="243A5E"/>
          </a:solidFill>
          <a:ln w="19050">
            <a:noFill/>
          </a:ln>
        </p:spPr>
        <p:txBody>
          <a:bodyPr vert="horz" wrap="square" lIns="134464" tIns="89642" rIns="134464" bIns="89642" rtlCol="0" anchor="ctr">
            <a:noAutofit/>
          </a:bodyPr>
          <a:lstStyle/>
          <a:p>
            <a:r>
              <a:rPr lang="en-GB" sz="2353" dirty="0">
                <a:solidFill>
                  <a:schemeClr val="bg1"/>
                </a:solidFill>
                <a:latin typeface="+mj-lt"/>
              </a:rPr>
              <a:t>DDL</a:t>
            </a:r>
            <a:endParaRPr lang="en-US" sz="2353" dirty="0">
              <a:solidFill>
                <a:schemeClr val="bg1"/>
              </a:solidFill>
              <a:latin typeface="+mj-lt"/>
              <a:cs typeface="Segoe UI" panose="020B0502040204020203" pitchFamily="34" charset="0"/>
            </a:endParaRPr>
          </a:p>
        </p:txBody>
      </p:sp>
      <p:sp>
        <p:nvSpPr>
          <p:cNvPr id="14" name="Rectangle 13">
            <a:extLst>
              <a:ext uri="{FF2B5EF4-FFF2-40B4-BE49-F238E27FC236}">
                <a16:creationId xmlns:a16="http://schemas.microsoft.com/office/drawing/2014/main" id="{1FD73949-1FEB-4303-99D0-B6A47B77728A}"/>
              </a:ext>
            </a:extLst>
          </p:cNvPr>
          <p:cNvSpPr/>
          <p:nvPr/>
        </p:nvSpPr>
        <p:spPr bwMode="auto">
          <a:xfrm>
            <a:off x="4250106" y="1944803"/>
            <a:ext cx="3711199" cy="3014083"/>
          </a:xfrm>
          <a:prstGeom prst="rect">
            <a:avLst/>
          </a:prstGeom>
          <a:solidFill>
            <a:schemeClr val="bg1">
              <a:lumMod val="95000"/>
            </a:schemeClr>
          </a:solidFill>
          <a:ln w="19050">
            <a:noFill/>
          </a:ln>
        </p:spPr>
        <p:txBody>
          <a:bodyPr vert="horz" wrap="square" lIns="134464" tIns="89642" rIns="134464" bIns="89642" rtlCol="0" anchor="t">
            <a:noAutofit/>
          </a:bodyPr>
          <a:lstStyle/>
          <a:p>
            <a:pPr>
              <a:spcAft>
                <a:spcPts val="1176"/>
              </a:spcAft>
            </a:pPr>
            <a:r>
              <a:rPr lang="en-GB" sz="2157" dirty="0"/>
              <a:t>Data Definition Language</a:t>
            </a:r>
          </a:p>
          <a:p>
            <a:pPr>
              <a:spcAft>
                <a:spcPts val="1176"/>
              </a:spcAft>
            </a:pPr>
            <a:r>
              <a:rPr lang="en-GB" sz="2157" dirty="0"/>
              <a:t>Used to define database objects</a:t>
            </a:r>
          </a:p>
          <a:p>
            <a:pPr>
              <a:spcAft>
                <a:spcPts val="1176"/>
              </a:spcAft>
            </a:pPr>
            <a:r>
              <a:rPr lang="en-GB" sz="2157" dirty="0"/>
              <a:t>CREATE, ALTER, DROP, RENAME</a:t>
            </a:r>
            <a:endParaRPr lang="en-US" sz="2157"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3AFF8AE-3588-4AC2-830B-0CE1122A5AB2}"/>
              </a:ext>
            </a:extLst>
          </p:cNvPr>
          <p:cNvSpPr/>
          <p:nvPr/>
        </p:nvSpPr>
        <p:spPr bwMode="auto">
          <a:xfrm>
            <a:off x="8080328" y="1457325"/>
            <a:ext cx="3711199" cy="493344"/>
          </a:xfrm>
          <a:prstGeom prst="rect">
            <a:avLst/>
          </a:prstGeom>
          <a:solidFill>
            <a:srgbClr val="243A5E"/>
          </a:solidFill>
          <a:ln w="19050">
            <a:noFill/>
          </a:ln>
        </p:spPr>
        <p:txBody>
          <a:bodyPr vert="horz" wrap="square" lIns="134464" tIns="89642" rIns="134464" bIns="89642" rtlCol="0" anchor="ctr">
            <a:noAutofit/>
          </a:bodyPr>
          <a:lstStyle/>
          <a:p>
            <a:r>
              <a:rPr lang="en-GB" sz="2353" dirty="0">
                <a:solidFill>
                  <a:schemeClr val="bg1"/>
                </a:solidFill>
                <a:latin typeface="+mj-lt"/>
              </a:rPr>
              <a:t>DCL</a:t>
            </a:r>
            <a:endParaRPr lang="en-US" sz="2353" dirty="0">
              <a:solidFill>
                <a:schemeClr val="bg1"/>
              </a:solidFill>
              <a:latin typeface="+mj-lt"/>
              <a:cs typeface="Segoe UI" panose="020B0502040204020203" pitchFamily="34" charset="0"/>
            </a:endParaRPr>
          </a:p>
        </p:txBody>
      </p:sp>
      <p:sp>
        <p:nvSpPr>
          <p:cNvPr id="18" name="Rectangle 17">
            <a:extLst>
              <a:ext uri="{FF2B5EF4-FFF2-40B4-BE49-F238E27FC236}">
                <a16:creationId xmlns:a16="http://schemas.microsoft.com/office/drawing/2014/main" id="{870BA5DF-CB72-414F-96DE-A0CDCD391B27}"/>
              </a:ext>
            </a:extLst>
          </p:cNvPr>
          <p:cNvSpPr/>
          <p:nvPr/>
        </p:nvSpPr>
        <p:spPr bwMode="auto">
          <a:xfrm>
            <a:off x="8080328" y="1944803"/>
            <a:ext cx="3711199" cy="3014083"/>
          </a:xfrm>
          <a:prstGeom prst="rect">
            <a:avLst/>
          </a:prstGeom>
          <a:solidFill>
            <a:schemeClr val="bg1">
              <a:lumMod val="95000"/>
            </a:schemeClr>
          </a:solidFill>
          <a:ln w="19050">
            <a:noFill/>
          </a:ln>
        </p:spPr>
        <p:txBody>
          <a:bodyPr vert="horz" wrap="square" lIns="134464" tIns="89642" rIns="134464" bIns="89642" rtlCol="0" anchor="t">
            <a:noAutofit/>
          </a:bodyPr>
          <a:lstStyle/>
          <a:p>
            <a:pPr>
              <a:spcAft>
                <a:spcPts val="1176"/>
              </a:spcAft>
            </a:pPr>
            <a:r>
              <a:rPr lang="en-GB" sz="2157" dirty="0"/>
              <a:t>Data Control Language</a:t>
            </a:r>
          </a:p>
          <a:p>
            <a:pPr>
              <a:spcAft>
                <a:spcPts val="1176"/>
              </a:spcAft>
            </a:pPr>
            <a:r>
              <a:rPr lang="en-GB" sz="2157" dirty="0"/>
              <a:t>Used to manage security permissions</a:t>
            </a:r>
          </a:p>
          <a:p>
            <a:pPr>
              <a:spcAft>
                <a:spcPts val="1176"/>
              </a:spcAft>
            </a:pPr>
            <a:r>
              <a:rPr lang="en-GB" sz="2157" dirty="0"/>
              <a:t>GRANT, REVOKE, DENY</a:t>
            </a:r>
            <a:endParaRPr lang="en-US" sz="2157"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080D324C-48BF-4B89-B601-21030A69FBAF}"/>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5018552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Use DML statements</a:t>
            </a:r>
          </a:p>
        </p:txBody>
      </p:sp>
      <p:graphicFrame>
        <p:nvGraphicFramePr>
          <p:cNvPr id="3" name="Table 6">
            <a:extLst>
              <a:ext uri="{FF2B5EF4-FFF2-40B4-BE49-F238E27FC236}">
                <a16:creationId xmlns:a16="http://schemas.microsoft.com/office/drawing/2014/main" id="{58654B04-A29E-45BC-B11D-DA057DB69090}"/>
              </a:ext>
            </a:extLst>
          </p:cNvPr>
          <p:cNvGraphicFramePr>
            <a:graphicFrameLocks noGrp="1"/>
          </p:cNvGraphicFramePr>
          <p:nvPr/>
        </p:nvGraphicFramePr>
        <p:xfrm>
          <a:off x="418644" y="1457325"/>
          <a:ext cx="11354715" cy="2608606"/>
        </p:xfrm>
        <a:graphic>
          <a:graphicData uri="http://schemas.openxmlformats.org/drawingml/2006/table">
            <a:tbl>
              <a:tblPr firstRow="1" bandRow="1">
                <a:tableStyleId>{2D5ABB26-0587-4C30-8999-92F81FD0307C}</a:tableStyleId>
              </a:tblPr>
              <a:tblGrid>
                <a:gridCol w="2177254">
                  <a:extLst>
                    <a:ext uri="{9D8B030D-6E8A-4147-A177-3AD203B41FA5}">
                      <a16:colId xmlns:a16="http://schemas.microsoft.com/office/drawing/2014/main" val="1952609090"/>
                    </a:ext>
                  </a:extLst>
                </a:gridCol>
                <a:gridCol w="9177461">
                  <a:extLst>
                    <a:ext uri="{9D8B030D-6E8A-4147-A177-3AD203B41FA5}">
                      <a16:colId xmlns:a16="http://schemas.microsoft.com/office/drawing/2014/main" val="2776130916"/>
                    </a:ext>
                  </a:extLst>
                </a:gridCol>
              </a:tblGrid>
              <a:tr h="449997">
                <a:tc>
                  <a:txBody>
                    <a:bodyPr/>
                    <a:lstStyle/>
                    <a:p>
                      <a:r>
                        <a:rPr lang="en-US" sz="2400" dirty="0">
                          <a:solidFill>
                            <a:schemeClr val="bg1"/>
                          </a:solidFill>
                          <a:latin typeface="+mj-lt"/>
                        </a:rPr>
                        <a:t>Statement</a:t>
                      </a:r>
                    </a:p>
                  </a:txBody>
                  <a:tcPr marL="91427" marR="91427" marT="45713" marB="45713"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Description</a:t>
                      </a:r>
                    </a:p>
                  </a:txBody>
                  <a:tcPr marL="91427" marR="91427" marT="45713" marB="45713"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537855">
                <a:tc>
                  <a:txBody>
                    <a:bodyPr/>
                    <a:lstStyle/>
                    <a:p>
                      <a:r>
                        <a:rPr lang="en-US" sz="2200" dirty="0"/>
                        <a:t>SELECT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Select/read from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37855">
                <a:tc>
                  <a:txBody>
                    <a:bodyPr/>
                    <a:lstStyle/>
                    <a:p>
                      <a:r>
                        <a:rPr lang="en-US" sz="2200" dirty="0"/>
                        <a:t>INSERT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Insert new rows in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537855">
                <a:tc>
                  <a:txBody>
                    <a:bodyPr/>
                    <a:lstStyle/>
                    <a:p>
                      <a:r>
                        <a:rPr lang="en-US" sz="2200" dirty="0"/>
                        <a:t>UPDATE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Edit/Update existing rows in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537855">
                <a:tc>
                  <a:txBody>
                    <a:bodyPr/>
                    <a:lstStyle/>
                    <a:p>
                      <a:r>
                        <a:rPr lang="en-US" sz="2200" dirty="0"/>
                        <a:t>DELETE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Delete existing rows in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pic>
        <p:nvPicPr>
          <p:cNvPr id="5" name="Picture 4">
            <a:extLst>
              <a:ext uri="{FF2B5EF4-FFF2-40B4-BE49-F238E27FC236}">
                <a16:creationId xmlns:a16="http://schemas.microsoft.com/office/drawing/2014/main" id="{AD7FB88D-E785-4FC9-A974-3BFE279AA8E4}"/>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8135882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5162C-E056-43B3-932C-5F1B15ACAFEF}"/>
              </a:ext>
            </a:extLst>
          </p:cNvPr>
          <p:cNvSpPr>
            <a:spLocks noGrp="1"/>
          </p:cNvSpPr>
          <p:nvPr>
            <p:ph type="title"/>
          </p:nvPr>
        </p:nvSpPr>
        <p:spPr/>
        <p:txBody>
          <a:bodyPr/>
          <a:lstStyle/>
          <a:p>
            <a:r>
              <a:rPr lang="en-US" dirty="0"/>
              <a:t>Example of SELECT statement</a:t>
            </a:r>
          </a:p>
        </p:txBody>
      </p:sp>
      <p:sp>
        <p:nvSpPr>
          <p:cNvPr id="5" name="Rectangle 4">
            <a:extLst>
              <a:ext uri="{FF2B5EF4-FFF2-40B4-BE49-F238E27FC236}">
                <a16:creationId xmlns:a16="http://schemas.microsoft.com/office/drawing/2014/main" id="{75E8C70B-8FC1-4C07-AA9D-6C9B602B9F1B}"/>
              </a:ext>
            </a:extLst>
          </p:cNvPr>
          <p:cNvSpPr/>
          <p:nvPr/>
        </p:nvSpPr>
        <p:spPr>
          <a:xfrm>
            <a:off x="418643" y="1457324"/>
            <a:ext cx="11343820" cy="4079875"/>
          </a:xfrm>
          <a:prstGeom prst="rect">
            <a:avLst/>
          </a:prstGeom>
          <a:solidFill>
            <a:schemeClr val="bg1">
              <a:lumMod val="95000"/>
            </a:schemeClr>
          </a:solidFill>
        </p:spPr>
        <p:txBody>
          <a:bodyPr wrap="square" lIns="134464" tIns="89642" rIns="134464" bIns="89642">
            <a:noAutofit/>
          </a:bodyPr>
          <a:lstStyle/>
          <a:p>
            <a:pPr>
              <a:spcBef>
                <a:spcPts val="588"/>
              </a:spcBef>
            </a:pPr>
            <a:r>
              <a:rPr lang="en-GB" sz="2353" dirty="0">
                <a:solidFill>
                  <a:srgbClr val="0000FF"/>
                </a:solidFill>
                <a:latin typeface="Consolas" panose="020B0609020204030204" pitchFamily="49" charset="0"/>
              </a:rPr>
              <a:t>SELECT</a:t>
            </a:r>
            <a:r>
              <a:rPr lang="en-GB" sz="2353" dirty="0">
                <a:solidFill>
                  <a:prstClr val="black"/>
                </a:solidFill>
                <a:latin typeface="Consolas" panose="020B0609020204030204" pitchFamily="49" charset="0"/>
              </a:rPr>
              <a:t> EmployeeId</a:t>
            </a:r>
            <a:r>
              <a:rPr lang="en-GB" sz="2353" dirty="0">
                <a:solidFill>
                  <a:srgbClr val="808080"/>
                </a:solidFill>
                <a:latin typeface="Consolas" panose="020B0609020204030204" pitchFamily="49" charset="0"/>
              </a:rPr>
              <a:t>,</a:t>
            </a:r>
            <a:r>
              <a:rPr lang="en-GB" sz="2353" dirty="0">
                <a:solidFill>
                  <a:prstClr val="black"/>
                </a:solidFill>
                <a:latin typeface="Consolas" panose="020B0609020204030204" pitchFamily="49" charset="0"/>
              </a:rPr>
              <a:t> </a:t>
            </a:r>
            <a:r>
              <a:rPr lang="en-GB" sz="2353" dirty="0">
                <a:solidFill>
                  <a:srgbClr val="CC00CC"/>
                </a:solidFill>
                <a:latin typeface="Consolas" panose="020B0609020204030204" pitchFamily="49" charset="0"/>
              </a:rPr>
              <a:t>YEAR</a:t>
            </a:r>
            <a:r>
              <a:rPr lang="en-GB" sz="2353" dirty="0">
                <a:solidFill>
                  <a:srgbClr val="808080"/>
                </a:solidFill>
                <a:latin typeface="Consolas" panose="020B0609020204030204" pitchFamily="49" charset="0"/>
              </a:rPr>
              <a:t>(</a:t>
            </a:r>
            <a:r>
              <a:rPr lang="en-GB" sz="2353" dirty="0">
                <a:solidFill>
                  <a:prstClr val="black"/>
                </a:solidFill>
                <a:latin typeface="Consolas" panose="020B0609020204030204" pitchFamily="49" charset="0"/>
              </a:rPr>
              <a:t>OrderDate</a:t>
            </a:r>
            <a:r>
              <a:rPr lang="en-GB" sz="2353" dirty="0">
                <a:solidFill>
                  <a:srgbClr val="808080"/>
                </a:solidFill>
                <a:latin typeface="Consolas" panose="020B0609020204030204" pitchFamily="49" charset="0"/>
              </a:rPr>
              <a:t>)</a:t>
            </a:r>
            <a:r>
              <a:rPr lang="en-GB" sz="2353" dirty="0">
                <a:solidFill>
                  <a:prstClr val="black"/>
                </a:solidFill>
                <a:latin typeface="Consolas" panose="020B0609020204030204" pitchFamily="49" charset="0"/>
              </a:rPr>
              <a:t> </a:t>
            </a:r>
            <a:r>
              <a:rPr lang="en-GB" sz="2353" dirty="0">
                <a:solidFill>
                  <a:srgbClr val="0000FF"/>
                </a:solidFill>
                <a:latin typeface="Consolas" panose="020B0609020204030204" pitchFamily="49" charset="0"/>
              </a:rPr>
              <a:t>AS</a:t>
            </a:r>
            <a:r>
              <a:rPr lang="en-GB" sz="2353" dirty="0">
                <a:solidFill>
                  <a:prstClr val="black"/>
                </a:solidFill>
                <a:latin typeface="Consolas" panose="020B0609020204030204" pitchFamily="49" charset="0"/>
              </a:rPr>
              <a:t> OrderYear</a:t>
            </a:r>
          </a:p>
          <a:p>
            <a:pPr>
              <a:spcBef>
                <a:spcPts val="588"/>
              </a:spcBef>
            </a:pPr>
            <a:r>
              <a:rPr lang="en-US" sz="2353" dirty="0">
                <a:solidFill>
                  <a:srgbClr val="0000FF"/>
                </a:solidFill>
                <a:latin typeface="Consolas" panose="020B0609020204030204" pitchFamily="49" charset="0"/>
              </a:rPr>
              <a:t>FROM</a:t>
            </a:r>
            <a:r>
              <a:rPr lang="en-US" sz="2353" dirty="0">
                <a:solidFill>
                  <a:prstClr val="black"/>
                </a:solidFill>
                <a:latin typeface="Consolas" panose="020B0609020204030204" pitchFamily="49" charset="0"/>
              </a:rPr>
              <a:t> Sales</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Orders</a:t>
            </a:r>
          </a:p>
          <a:p>
            <a:pPr>
              <a:spcBef>
                <a:spcPts val="588"/>
              </a:spcBef>
            </a:pPr>
            <a:r>
              <a:rPr lang="en-US" sz="2353" dirty="0">
                <a:solidFill>
                  <a:srgbClr val="0000FF"/>
                </a:solidFill>
                <a:latin typeface="Consolas" panose="020B0609020204030204" pitchFamily="49" charset="0"/>
              </a:rPr>
              <a:t>WHERE</a:t>
            </a:r>
            <a:r>
              <a:rPr lang="en-US" sz="2353" dirty="0">
                <a:solidFill>
                  <a:prstClr val="black"/>
                </a:solidFill>
                <a:latin typeface="Consolas" panose="020B0609020204030204" pitchFamily="49" charset="0"/>
              </a:rPr>
              <a:t> CustomerId </a:t>
            </a:r>
            <a:r>
              <a:rPr lang="en-US" sz="2353" dirty="0">
                <a:solidFill>
                  <a:srgbClr val="808080"/>
                </a:solidFill>
                <a:latin typeface="Consolas" panose="020B0609020204030204" pitchFamily="49" charset="0"/>
              </a:rPr>
              <a:t>= </a:t>
            </a:r>
            <a:r>
              <a:rPr lang="en-US" sz="2353" dirty="0">
                <a:solidFill>
                  <a:prstClr val="black"/>
                </a:solidFill>
                <a:latin typeface="Consolas" panose="020B0609020204030204" pitchFamily="49" charset="0"/>
              </a:rPr>
              <a:t>71</a:t>
            </a:r>
          </a:p>
          <a:p>
            <a:pPr>
              <a:spcBef>
                <a:spcPts val="588"/>
              </a:spcBef>
            </a:pPr>
            <a:r>
              <a:rPr lang="en-US" sz="2353" dirty="0">
                <a:solidFill>
                  <a:srgbClr val="0000FF"/>
                </a:solidFill>
                <a:latin typeface="Consolas" panose="020B0609020204030204" pitchFamily="49" charset="0"/>
              </a:rPr>
              <a:t>GROUP</a:t>
            </a:r>
            <a:r>
              <a:rPr lang="en-US" sz="2353" dirty="0">
                <a:solidFill>
                  <a:prstClr val="black"/>
                </a:solidFill>
                <a:latin typeface="Consolas" panose="020B0609020204030204" pitchFamily="49" charset="0"/>
              </a:rPr>
              <a:t> </a:t>
            </a:r>
            <a:r>
              <a:rPr lang="en-US" sz="2353" dirty="0">
                <a:solidFill>
                  <a:srgbClr val="0000FF"/>
                </a:solidFill>
                <a:latin typeface="Consolas" panose="020B0609020204030204" pitchFamily="49" charset="0"/>
              </a:rPr>
              <a:t>BY</a:t>
            </a:r>
            <a:r>
              <a:rPr lang="en-US" sz="2353" dirty="0">
                <a:solidFill>
                  <a:prstClr val="black"/>
                </a:solidFill>
                <a:latin typeface="Consolas" panose="020B0609020204030204" pitchFamily="49" charset="0"/>
              </a:rPr>
              <a:t> EmployeeId</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 </a:t>
            </a:r>
            <a:r>
              <a:rPr lang="en-US" sz="2353" dirty="0">
                <a:solidFill>
                  <a:srgbClr val="CC00CC"/>
                </a:solidFill>
                <a:latin typeface="Consolas" panose="020B0609020204030204" pitchFamily="49" charset="0"/>
              </a:rPr>
              <a:t>YEAR</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OrderDate</a:t>
            </a:r>
            <a:r>
              <a:rPr lang="en-US" sz="2353" dirty="0">
                <a:solidFill>
                  <a:srgbClr val="808080"/>
                </a:solidFill>
                <a:latin typeface="Consolas" panose="020B0609020204030204" pitchFamily="49" charset="0"/>
              </a:rPr>
              <a:t>)</a:t>
            </a:r>
            <a:endParaRPr lang="en-US" sz="2353" dirty="0">
              <a:solidFill>
                <a:prstClr val="black"/>
              </a:solidFill>
              <a:latin typeface="Consolas" panose="020B0609020204030204" pitchFamily="49" charset="0"/>
            </a:endParaRPr>
          </a:p>
          <a:p>
            <a:pPr>
              <a:spcBef>
                <a:spcPts val="588"/>
              </a:spcBef>
            </a:pPr>
            <a:r>
              <a:rPr lang="en-US" sz="2353" dirty="0">
                <a:solidFill>
                  <a:srgbClr val="0000FF"/>
                </a:solidFill>
                <a:latin typeface="Consolas" panose="020B0609020204030204" pitchFamily="49" charset="0"/>
              </a:rPr>
              <a:t>HAVING</a:t>
            </a:r>
            <a:r>
              <a:rPr lang="en-US" sz="2353" dirty="0">
                <a:solidFill>
                  <a:prstClr val="black"/>
                </a:solidFill>
                <a:latin typeface="Consolas" panose="020B0609020204030204" pitchFamily="49" charset="0"/>
              </a:rPr>
              <a:t> </a:t>
            </a:r>
            <a:r>
              <a:rPr lang="en-US" sz="2353" dirty="0">
                <a:solidFill>
                  <a:srgbClr val="CC00CC"/>
                </a:solidFill>
                <a:latin typeface="Consolas" panose="020B0609020204030204" pitchFamily="49" charset="0"/>
              </a:rPr>
              <a:t>COUNT</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&gt;</a:t>
            </a:r>
            <a:r>
              <a:rPr lang="en-US" sz="2353" dirty="0">
                <a:solidFill>
                  <a:prstClr val="black"/>
                </a:solidFill>
                <a:latin typeface="Consolas" panose="020B0609020204030204" pitchFamily="49" charset="0"/>
              </a:rPr>
              <a:t> 1</a:t>
            </a:r>
          </a:p>
          <a:p>
            <a:pPr>
              <a:spcBef>
                <a:spcPts val="588"/>
              </a:spcBef>
            </a:pPr>
            <a:r>
              <a:rPr lang="en-US" sz="2353" dirty="0">
                <a:solidFill>
                  <a:srgbClr val="0000FF"/>
                </a:solidFill>
                <a:latin typeface="Consolas" panose="020B0609020204030204" pitchFamily="49" charset="0"/>
              </a:rPr>
              <a:t>ORDER</a:t>
            </a:r>
            <a:r>
              <a:rPr lang="en-US" sz="2353" dirty="0">
                <a:solidFill>
                  <a:prstClr val="black"/>
                </a:solidFill>
                <a:latin typeface="Consolas" panose="020B0609020204030204" pitchFamily="49" charset="0"/>
              </a:rPr>
              <a:t> </a:t>
            </a:r>
            <a:r>
              <a:rPr lang="en-US" sz="2353" dirty="0">
                <a:solidFill>
                  <a:srgbClr val="0000FF"/>
                </a:solidFill>
                <a:latin typeface="Consolas" panose="020B0609020204030204" pitchFamily="49" charset="0"/>
              </a:rPr>
              <a:t>BY</a:t>
            </a:r>
            <a:r>
              <a:rPr lang="en-US" sz="2353" dirty="0">
                <a:solidFill>
                  <a:prstClr val="black"/>
                </a:solidFill>
                <a:latin typeface="Consolas" panose="020B0609020204030204" pitchFamily="49" charset="0"/>
              </a:rPr>
              <a:t> EmployeeId</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 OrderYear</a:t>
            </a:r>
            <a:r>
              <a:rPr lang="en-US" sz="2353" dirty="0">
                <a:solidFill>
                  <a:srgbClr val="808080"/>
                </a:solidFill>
                <a:latin typeface="Consolas" panose="020B0609020204030204" pitchFamily="49" charset="0"/>
              </a:rPr>
              <a:t>;</a:t>
            </a:r>
          </a:p>
        </p:txBody>
      </p:sp>
      <p:pic>
        <p:nvPicPr>
          <p:cNvPr id="4" name="Picture 3">
            <a:extLst>
              <a:ext uri="{FF2B5EF4-FFF2-40B4-BE49-F238E27FC236}">
                <a16:creationId xmlns:a16="http://schemas.microsoft.com/office/drawing/2014/main" id="{2FCE366E-A0E8-4D33-BF2D-7120609F965D}"/>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664099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9EBF3-7A37-409A-90D1-CF7417737F98}"/>
              </a:ext>
            </a:extLst>
          </p:cNvPr>
          <p:cNvSpPr>
            <a:spLocks noGrp="1"/>
          </p:cNvSpPr>
          <p:nvPr>
            <p:ph type="title"/>
          </p:nvPr>
        </p:nvSpPr>
        <p:spPr/>
        <p:txBody>
          <a:bodyPr/>
          <a:lstStyle/>
          <a:p>
            <a:r>
              <a:rPr lang="en-US" dirty="0"/>
              <a:t>Example of CREATE statement</a:t>
            </a:r>
          </a:p>
        </p:txBody>
      </p:sp>
      <p:sp>
        <p:nvSpPr>
          <p:cNvPr id="4" name="Rectangle 3">
            <a:extLst>
              <a:ext uri="{FF2B5EF4-FFF2-40B4-BE49-F238E27FC236}">
                <a16:creationId xmlns:a16="http://schemas.microsoft.com/office/drawing/2014/main" id="{E18F2535-55ED-4C72-A2E0-FC8B29C1A419}"/>
              </a:ext>
            </a:extLst>
          </p:cNvPr>
          <p:cNvSpPr/>
          <p:nvPr/>
        </p:nvSpPr>
        <p:spPr>
          <a:xfrm>
            <a:off x="418643" y="1457324"/>
            <a:ext cx="11343820" cy="4084345"/>
          </a:xfrm>
          <a:prstGeom prst="rect">
            <a:avLst/>
          </a:prstGeom>
          <a:solidFill>
            <a:schemeClr val="bg1">
              <a:lumMod val="95000"/>
            </a:schemeClr>
          </a:solidFill>
        </p:spPr>
        <p:txBody>
          <a:bodyPr wrap="square" lIns="134464" tIns="89642" rIns="134464" bIns="89642">
            <a:noAutofit/>
          </a:bodyPr>
          <a:lstStyle/>
          <a:p>
            <a:pPr>
              <a:spcAft>
                <a:spcPts val="588"/>
              </a:spcAft>
              <a:defRPr/>
            </a:pPr>
            <a:r>
              <a:rPr lang="en-US" sz="2353" dirty="0">
                <a:solidFill>
                  <a:srgbClr val="0000FF"/>
                </a:solidFill>
                <a:latin typeface="Consolas" panose="020B0609020204030204" pitchFamily="49" charset="0"/>
              </a:rPr>
              <a:t>CREATE</a:t>
            </a:r>
            <a:r>
              <a:rPr lang="en-US" sz="2353" dirty="0">
                <a:solidFill>
                  <a:prstClr val="black"/>
                </a:solidFill>
                <a:latin typeface="Consolas" panose="020B0609020204030204" pitchFamily="49" charset="0"/>
              </a:rPr>
              <a:t> </a:t>
            </a:r>
            <a:r>
              <a:rPr lang="en-US" sz="2353" dirty="0">
                <a:solidFill>
                  <a:srgbClr val="0000FF"/>
                </a:solidFill>
                <a:latin typeface="Consolas" panose="020B0609020204030204" pitchFamily="49" charset="0"/>
              </a:rPr>
              <a:t>TABLE</a:t>
            </a:r>
            <a:r>
              <a:rPr lang="en-US" sz="2353" dirty="0">
                <a:solidFill>
                  <a:prstClr val="black"/>
                </a:solidFill>
                <a:latin typeface="Consolas" panose="020B0609020204030204" pitchFamily="49" charset="0"/>
              </a:rPr>
              <a:t> Mytable</a:t>
            </a:r>
          </a:p>
          <a:p>
            <a:pPr>
              <a:spcAft>
                <a:spcPts val="588"/>
              </a:spcAft>
              <a:defRPr/>
            </a:pP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Mycolumn1 </a:t>
            </a:r>
            <a:r>
              <a:rPr lang="en-US" sz="2353" dirty="0">
                <a:solidFill>
                  <a:srgbClr val="0000FF"/>
                </a:solidFill>
                <a:latin typeface="Consolas" panose="020B0609020204030204" pitchFamily="49" charset="0"/>
              </a:rPr>
              <a:t>int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NOT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NULL PRIMARY KEY, </a:t>
            </a:r>
            <a:r>
              <a:rPr lang="en-US" sz="2353" dirty="0">
                <a:solidFill>
                  <a:prstClr val="black"/>
                </a:solidFill>
                <a:latin typeface="Consolas" panose="020B0609020204030204" pitchFamily="49" charset="0"/>
              </a:rPr>
              <a:t>Mycolumn2 </a:t>
            </a:r>
            <a:r>
              <a:rPr lang="en-US" sz="2353" dirty="0">
                <a:solidFill>
                  <a:srgbClr val="0000FF"/>
                </a:solidFill>
                <a:latin typeface="Consolas" panose="020B0609020204030204" pitchFamily="49" charset="0"/>
              </a:rPr>
              <a:t>VARCHAR</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50</a:t>
            </a:r>
            <a:r>
              <a:rPr lang="en-US" sz="2353" dirty="0">
                <a:solidFill>
                  <a:srgbClr val="808080"/>
                </a:solidFill>
                <a:latin typeface="Consolas" panose="020B0609020204030204" pitchFamily="49" charset="0"/>
              </a:rPr>
              <a:t>) NOT</a:t>
            </a:r>
            <a:r>
              <a:rPr lang="en-US" sz="2353" dirty="0">
                <a:solidFill>
                  <a:prstClr val="black"/>
                </a:solidFill>
                <a:latin typeface="Consolas" panose="020B0609020204030204" pitchFamily="49" charset="0"/>
              </a:rPr>
              <a:t> </a:t>
            </a:r>
            <a:br>
              <a:rPr lang="en-US" sz="2353" dirty="0">
                <a:solidFill>
                  <a:prstClr val="black"/>
                </a:solidFill>
                <a:latin typeface="Consolas" panose="020B0609020204030204" pitchFamily="49" charset="0"/>
              </a:rPr>
            </a:br>
            <a:r>
              <a:rPr lang="en-US" sz="2353" dirty="0">
                <a:solidFill>
                  <a:srgbClr val="808080"/>
                </a:solidFill>
                <a:latin typeface="Consolas" panose="020B0609020204030204" pitchFamily="49" charset="0"/>
              </a:rPr>
              <a:t>NULL ,</a:t>
            </a:r>
            <a:r>
              <a:rPr lang="en-US" sz="2353" dirty="0">
                <a:solidFill>
                  <a:prstClr val="black"/>
                </a:solidFill>
                <a:latin typeface="Consolas" panose="020B0609020204030204" pitchFamily="49" charset="0"/>
              </a:rPr>
              <a:t> Mycolumn3 </a:t>
            </a:r>
            <a:r>
              <a:rPr lang="en-US" sz="2353" dirty="0">
                <a:solidFill>
                  <a:srgbClr val="0000FF"/>
                </a:solidFill>
                <a:latin typeface="Consolas" panose="020B0609020204030204" pitchFamily="49" charset="0"/>
              </a:rPr>
              <a:t>VARCHAR</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10</a:t>
            </a:r>
            <a:r>
              <a:rPr lang="en-US" sz="2353" dirty="0">
                <a:solidFill>
                  <a:srgbClr val="808080"/>
                </a:solidFill>
                <a:latin typeface="Consolas" panose="020B0609020204030204" pitchFamily="49" charset="0"/>
              </a:rPr>
              <a:t>) NOT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NULL </a:t>
            </a:r>
            <a:endParaRPr lang="en-US" sz="2353" dirty="0">
              <a:solidFill>
                <a:prstClr val="black"/>
              </a:solidFill>
              <a:latin typeface="Consolas" panose="020B0609020204030204" pitchFamily="49" charset="0"/>
            </a:endParaRPr>
          </a:p>
        </p:txBody>
      </p:sp>
      <p:pic>
        <p:nvPicPr>
          <p:cNvPr id="5" name="Picture 4">
            <a:extLst>
              <a:ext uri="{FF2B5EF4-FFF2-40B4-BE49-F238E27FC236}">
                <a16:creationId xmlns:a16="http://schemas.microsoft.com/office/drawing/2014/main" id="{AC14C80A-D4F4-465D-BB9B-748063263BFE}"/>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4552860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Table storage</a:t>
            </a:r>
          </a:p>
        </p:txBody>
      </p:sp>
      <p:grpSp>
        <p:nvGrpSpPr>
          <p:cNvPr id="7" name="Group 6" descr="Graphic depiction of Key (Customer ID)and Value (Customer Data)">
            <a:extLst>
              <a:ext uri="{FF2B5EF4-FFF2-40B4-BE49-F238E27FC236}">
                <a16:creationId xmlns:a16="http://schemas.microsoft.com/office/drawing/2014/main" id="{7CBE27D4-E976-4175-9442-0A354517518A}"/>
              </a:ext>
            </a:extLst>
          </p:cNvPr>
          <p:cNvGrpSpPr/>
          <p:nvPr/>
        </p:nvGrpSpPr>
        <p:grpSpPr>
          <a:xfrm>
            <a:off x="426262" y="1488239"/>
            <a:ext cx="11347096" cy="4036262"/>
            <a:chOff x="434809" y="1517584"/>
            <a:chExt cx="11574629" cy="4573980"/>
          </a:xfrm>
        </p:grpSpPr>
        <p:sp>
          <p:nvSpPr>
            <p:cNvPr id="26" name="TextBox 25">
              <a:extLst>
                <a:ext uri="{FF2B5EF4-FFF2-40B4-BE49-F238E27FC236}">
                  <a16:creationId xmlns:a16="http://schemas.microsoft.com/office/drawing/2014/main" id="{461EA04F-4A0C-48AD-83C9-6BC43397FEFB}"/>
                </a:ext>
              </a:extLst>
            </p:cNvPr>
            <p:cNvSpPr txBox="1"/>
            <p:nvPr/>
          </p:nvSpPr>
          <p:spPr>
            <a:xfrm>
              <a:off x="444333" y="1517584"/>
              <a:ext cx="1946473" cy="820649"/>
            </a:xfrm>
            <a:prstGeom prst="rect">
              <a:avLst/>
            </a:prstGeom>
            <a:noFill/>
          </p:spPr>
          <p:txBody>
            <a:bodyPr wrap="square" lIns="0" tIns="0" rIns="0" bIns="0" rtlCol="0">
              <a:spAutoFit/>
            </a:bodyPr>
            <a:lstStyle/>
            <a:p>
              <a:pPr algn="ctr">
                <a:spcAft>
                  <a:spcPts val="588"/>
                </a:spcAft>
              </a:pPr>
              <a:r>
                <a:rPr lang="en-IN" sz="2353" dirty="0">
                  <a:latin typeface="+mj-lt"/>
                </a:rPr>
                <a:t>Key</a:t>
              </a:r>
              <a:br>
                <a:rPr lang="en-IN" sz="2353" dirty="0">
                  <a:latin typeface="+mj-lt"/>
                </a:rPr>
              </a:br>
              <a:r>
                <a:rPr lang="en-IN" sz="2353" dirty="0">
                  <a:latin typeface="+mj-lt"/>
                </a:rPr>
                <a:t>(Customer ID)</a:t>
              </a:r>
            </a:p>
          </p:txBody>
        </p:sp>
        <p:sp>
          <p:nvSpPr>
            <p:cNvPr id="27" name="Rectangle 26">
              <a:extLst>
                <a:ext uri="{FF2B5EF4-FFF2-40B4-BE49-F238E27FC236}">
                  <a16:creationId xmlns:a16="http://schemas.microsoft.com/office/drawing/2014/main" id="{AF2E3F33-1772-4208-8198-DC5C08E86EE4}"/>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C1</a:t>
              </a:r>
            </a:p>
          </p:txBody>
        </p:sp>
        <p:sp>
          <p:nvSpPr>
            <p:cNvPr id="42" name="Rectangle 41">
              <a:extLst>
                <a:ext uri="{FF2B5EF4-FFF2-40B4-BE49-F238E27FC236}">
                  <a16:creationId xmlns:a16="http://schemas.microsoft.com/office/drawing/2014/main" id="{9BC789C4-1AE3-46A7-9F8C-D4C7CE832CB2}"/>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C2</a:t>
              </a:r>
            </a:p>
          </p:txBody>
        </p:sp>
        <p:sp>
          <p:nvSpPr>
            <p:cNvPr id="52" name="Rectangle 51">
              <a:extLst>
                <a:ext uri="{FF2B5EF4-FFF2-40B4-BE49-F238E27FC236}">
                  <a16:creationId xmlns:a16="http://schemas.microsoft.com/office/drawing/2014/main" id="{74CBD109-D009-4756-BDD7-2B2CDF1F18AF}"/>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C3</a:t>
              </a:r>
            </a:p>
          </p:txBody>
        </p:sp>
        <p:sp>
          <p:nvSpPr>
            <p:cNvPr id="28" name="TextBox 27">
              <a:extLst>
                <a:ext uri="{FF2B5EF4-FFF2-40B4-BE49-F238E27FC236}">
                  <a16:creationId xmlns:a16="http://schemas.microsoft.com/office/drawing/2014/main" id="{0543205C-D36E-451C-AB4E-5A0B4DF45C31}"/>
                </a:ext>
              </a:extLst>
            </p:cNvPr>
            <p:cNvSpPr txBox="1"/>
            <p:nvPr/>
          </p:nvSpPr>
          <p:spPr>
            <a:xfrm>
              <a:off x="6026657" y="1517584"/>
              <a:ext cx="2571750" cy="738664"/>
            </a:xfrm>
            <a:prstGeom prst="rect">
              <a:avLst/>
            </a:prstGeom>
            <a:noFill/>
          </p:spPr>
          <p:txBody>
            <a:bodyPr wrap="square" lIns="0" tIns="0" rIns="0" bIns="0" rtlCol="0">
              <a:spAutoFit/>
            </a:bodyPr>
            <a:lstStyle/>
            <a:p>
              <a:pPr algn="ctr">
                <a:spcAft>
                  <a:spcPts val="588"/>
                </a:spcAft>
              </a:pPr>
              <a:r>
                <a:rPr lang="en-IN" sz="2353" dirty="0">
                  <a:latin typeface="+mj-lt"/>
                </a:rPr>
                <a:t>Value</a:t>
              </a:r>
              <a:br>
                <a:rPr lang="en-IN" sz="2353" dirty="0">
                  <a:latin typeface="+mj-lt"/>
                </a:rPr>
              </a:br>
              <a:r>
                <a:rPr lang="en-IN" sz="2353" dirty="0">
                  <a:latin typeface="+mj-lt"/>
                </a:rPr>
                <a:t>(Customer Data)</a:t>
              </a:r>
            </a:p>
          </p:txBody>
        </p:sp>
        <p:sp>
          <p:nvSpPr>
            <p:cNvPr id="30" name="Rectangle 29">
              <a:extLst>
                <a:ext uri="{FF2B5EF4-FFF2-40B4-BE49-F238E27FC236}">
                  <a16:creationId xmlns:a16="http://schemas.microsoft.com/office/drawing/2014/main" id="{01CD82C4-D3E9-4773-9AAA-6E6F6B54647C}"/>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AAAAA</a:t>
              </a:r>
            </a:p>
          </p:txBody>
        </p:sp>
        <p:sp>
          <p:nvSpPr>
            <p:cNvPr id="32" name="Rectangle 31">
              <a:extLst>
                <a:ext uri="{FF2B5EF4-FFF2-40B4-BE49-F238E27FC236}">
                  <a16:creationId xmlns:a16="http://schemas.microsoft.com/office/drawing/2014/main" id="{C893E420-BFC7-408D-BF10-4218A5A5C158}"/>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BBB</a:t>
              </a:r>
            </a:p>
          </p:txBody>
        </p:sp>
        <p:sp>
          <p:nvSpPr>
            <p:cNvPr id="34" name="Rectangle 33">
              <a:extLst>
                <a:ext uri="{FF2B5EF4-FFF2-40B4-BE49-F238E27FC236}">
                  <a16:creationId xmlns:a16="http://schemas.microsoft.com/office/drawing/2014/main" id="{A1CD9632-E328-4495-B3CD-2F72F22181E3}"/>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101 Block Street</a:t>
              </a:r>
            </a:p>
          </p:txBody>
        </p:sp>
        <p:sp>
          <p:nvSpPr>
            <p:cNvPr id="36" name="Rectangle 35">
              <a:extLst>
                <a:ext uri="{FF2B5EF4-FFF2-40B4-BE49-F238E27FC236}">
                  <a16:creationId xmlns:a16="http://schemas.microsoft.com/office/drawing/2014/main" id="{44039459-308C-4CC1-876D-6A3FF4C82845}"/>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YY</a:t>
              </a:r>
            </a:p>
          </p:txBody>
        </p:sp>
        <p:sp>
          <p:nvSpPr>
            <p:cNvPr id="38" name="Rectangle 37">
              <a:extLst>
                <a:ext uri="{FF2B5EF4-FFF2-40B4-BE49-F238E27FC236}">
                  <a16:creationId xmlns:a16="http://schemas.microsoft.com/office/drawing/2014/main" id="{F92892B0-D05B-4312-BB6E-C1729451C3BF}"/>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999</a:t>
              </a:r>
            </a:p>
          </p:txBody>
        </p:sp>
        <p:sp>
          <p:nvSpPr>
            <p:cNvPr id="40" name="Rectangle 39">
              <a:extLst>
                <a:ext uri="{FF2B5EF4-FFF2-40B4-BE49-F238E27FC236}">
                  <a16:creationId xmlns:a16="http://schemas.microsoft.com/office/drawing/2014/main" id="{D853DA30-E2CC-4C66-BDF4-1D18C477EF97}"/>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888</a:t>
              </a:r>
            </a:p>
          </p:txBody>
        </p:sp>
        <p:sp>
          <p:nvSpPr>
            <p:cNvPr id="44" name="Rectangle 43">
              <a:extLst>
                <a:ext uri="{FF2B5EF4-FFF2-40B4-BE49-F238E27FC236}">
                  <a16:creationId xmlns:a16="http://schemas.microsoft.com/office/drawing/2014/main" id="{E2E0874D-3D2B-4ADE-836B-7D4E12504BC4}"/>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MM</a:t>
              </a:r>
            </a:p>
          </p:txBody>
        </p:sp>
        <p:sp>
          <p:nvSpPr>
            <p:cNvPr id="46" name="Rectangle 45">
              <a:extLst>
                <a:ext uri="{FF2B5EF4-FFF2-40B4-BE49-F238E27FC236}">
                  <a16:creationId xmlns:a16="http://schemas.microsoft.com/office/drawing/2014/main" id="{B4BFAD35-78DE-48A2-ADAD-58E60E1232ED}"/>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NN</a:t>
              </a:r>
            </a:p>
          </p:txBody>
        </p:sp>
        <p:sp>
          <p:nvSpPr>
            <p:cNvPr id="48" name="Rectangle 47">
              <a:extLst>
                <a:ext uri="{FF2B5EF4-FFF2-40B4-BE49-F238E27FC236}">
                  <a16:creationId xmlns:a16="http://schemas.microsoft.com/office/drawing/2014/main" id="{038A3DE9-CB16-4F2A-9A1E-3B6E3CC7D3F3}"/>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21 A Street</a:t>
              </a:r>
            </a:p>
          </p:txBody>
        </p:sp>
        <p:sp>
          <p:nvSpPr>
            <p:cNvPr id="50" name="Rectangle 49">
              <a:extLst>
                <a:ext uri="{FF2B5EF4-FFF2-40B4-BE49-F238E27FC236}">
                  <a16:creationId xmlns:a16="http://schemas.microsoft.com/office/drawing/2014/main" id="{859D0E64-8EAA-4B0A-95DD-AF42C86A0CCC}"/>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5 B Avenue</a:t>
              </a:r>
            </a:p>
          </p:txBody>
        </p:sp>
        <p:sp>
          <p:nvSpPr>
            <p:cNvPr id="54" name="Rectangle 53">
              <a:extLst>
                <a:ext uri="{FF2B5EF4-FFF2-40B4-BE49-F238E27FC236}">
                  <a16:creationId xmlns:a16="http://schemas.microsoft.com/office/drawing/2014/main" id="{5B0688E3-BE79-438C-B366-0712EBD461C2}"/>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DDD</a:t>
              </a:r>
            </a:p>
          </p:txBody>
        </p:sp>
        <p:sp>
          <p:nvSpPr>
            <p:cNvPr id="56" name="Rectangle 55">
              <a:extLst>
                <a:ext uri="{FF2B5EF4-FFF2-40B4-BE49-F238E27FC236}">
                  <a16:creationId xmlns:a16="http://schemas.microsoft.com/office/drawing/2014/main" id="{8C9CEAB4-007E-41CD-8D6A-3DA5605B8837}"/>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EEE</a:t>
              </a:r>
            </a:p>
          </p:txBody>
        </p:sp>
        <p:sp>
          <p:nvSpPr>
            <p:cNvPr id="58" name="Rectangle 57">
              <a:extLst>
                <a:ext uri="{FF2B5EF4-FFF2-40B4-BE49-F238E27FC236}">
                  <a16:creationId xmlns:a16="http://schemas.microsoft.com/office/drawing/2014/main" id="{7941BC20-CCBF-4656-8651-BF576B0246ED}"/>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FFF</a:t>
              </a:r>
            </a:p>
          </p:txBody>
        </p:sp>
        <p:sp>
          <p:nvSpPr>
            <p:cNvPr id="60" name="Rectangle 59">
              <a:extLst>
                <a:ext uri="{FF2B5EF4-FFF2-40B4-BE49-F238E27FC236}">
                  <a16:creationId xmlns:a16="http://schemas.microsoft.com/office/drawing/2014/main" id="{19A7BA77-5AEE-4541-9E5B-A3ED7F6356E2}"/>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111</a:t>
              </a:r>
            </a:p>
          </p:txBody>
        </p:sp>
        <p:sp>
          <p:nvSpPr>
            <p:cNvPr id="62" name="Rectangle 61">
              <a:extLst>
                <a:ext uri="{FF2B5EF4-FFF2-40B4-BE49-F238E27FC236}">
                  <a16:creationId xmlns:a16="http://schemas.microsoft.com/office/drawing/2014/main" id="{4723394E-561B-4AC1-9AAE-E795A784EBEC}"/>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222</a:t>
              </a:r>
            </a:p>
          </p:txBody>
        </p:sp>
        <p:sp>
          <p:nvSpPr>
            <p:cNvPr id="64" name="Rectangle 63">
              <a:extLst>
                <a:ext uri="{FF2B5EF4-FFF2-40B4-BE49-F238E27FC236}">
                  <a16:creationId xmlns:a16="http://schemas.microsoft.com/office/drawing/2014/main" id="{CCE5CC68-CBB5-40BD-9537-96D36A779E2B}"/>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66 C Road</a:t>
              </a:r>
            </a:p>
          </p:txBody>
        </p:sp>
      </p:grpSp>
      <p:pic>
        <p:nvPicPr>
          <p:cNvPr id="25" name="Picture 24">
            <a:extLst>
              <a:ext uri="{FF2B5EF4-FFF2-40B4-BE49-F238E27FC236}">
                <a16:creationId xmlns:a16="http://schemas.microsoft.com/office/drawing/2014/main" id="{D82E0CEF-03CD-4E16-A9D3-214A7FA3CDAB}"/>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7715814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Blob storage</a:t>
            </a:r>
          </a:p>
        </p:txBody>
      </p:sp>
      <p:sp>
        <p:nvSpPr>
          <p:cNvPr id="23" name="TextBox 22">
            <a:extLst>
              <a:ext uri="{FF2B5EF4-FFF2-40B4-BE49-F238E27FC236}">
                <a16:creationId xmlns:a16="http://schemas.microsoft.com/office/drawing/2014/main" id="{97CEE266-5CE1-462D-9C44-4255696C428C}"/>
              </a:ext>
            </a:extLst>
          </p:cNvPr>
          <p:cNvSpPr txBox="1">
            <a:spLocks/>
          </p:cNvSpPr>
          <p:nvPr/>
        </p:nvSpPr>
        <p:spPr>
          <a:xfrm>
            <a:off x="429537"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Block blobs</a:t>
            </a:r>
          </a:p>
        </p:txBody>
      </p:sp>
      <p:sp>
        <p:nvSpPr>
          <p:cNvPr id="25" name="TextBox 24">
            <a:extLst>
              <a:ext uri="{FF2B5EF4-FFF2-40B4-BE49-F238E27FC236}">
                <a16:creationId xmlns:a16="http://schemas.microsoft.com/office/drawing/2014/main" id="{D75CBD99-A204-4A28-A137-4036F445EF70}"/>
              </a:ext>
            </a:extLst>
          </p:cNvPr>
          <p:cNvSpPr txBox="1">
            <a:spLocks/>
          </p:cNvSpPr>
          <p:nvPr/>
        </p:nvSpPr>
        <p:spPr>
          <a:xfrm>
            <a:off x="429537"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1200"/>
              </a:spcAft>
            </a:pPr>
            <a:r>
              <a:rPr lang="en-US" sz="1961" dirty="0"/>
              <a:t>Has a maximum size of 4.7TB</a:t>
            </a:r>
          </a:p>
          <a:p>
            <a:pPr marL="0" lvl="1">
              <a:spcAft>
                <a:spcPts val="1200"/>
              </a:spcAft>
            </a:pPr>
            <a:r>
              <a:rPr lang="en-US" sz="1961" dirty="0"/>
              <a:t>Best for storing large, discrete, binary objects that changes infrequently</a:t>
            </a:r>
          </a:p>
          <a:p>
            <a:pPr marL="0" lvl="1">
              <a:spcAft>
                <a:spcPts val="1200"/>
              </a:spcAft>
            </a:pPr>
            <a:r>
              <a:rPr lang="en-US" sz="1961" dirty="0"/>
              <a:t>Each individual block can store up to 100MB of data</a:t>
            </a:r>
          </a:p>
          <a:p>
            <a:pPr marL="0" lvl="1">
              <a:spcAft>
                <a:spcPts val="1200"/>
              </a:spcAft>
            </a:pPr>
            <a:r>
              <a:rPr lang="en-US" sz="1961" dirty="0"/>
              <a:t>A block blob can contain up to 50000 blocks</a:t>
            </a:r>
          </a:p>
        </p:txBody>
      </p:sp>
      <p:sp>
        <p:nvSpPr>
          <p:cNvPr id="27" name="TextBox 26">
            <a:extLst>
              <a:ext uri="{FF2B5EF4-FFF2-40B4-BE49-F238E27FC236}">
                <a16:creationId xmlns:a16="http://schemas.microsoft.com/office/drawing/2014/main" id="{45168612-6C25-4E32-A497-89D8204356C4}"/>
              </a:ext>
            </a:extLst>
          </p:cNvPr>
          <p:cNvSpPr txBox="1">
            <a:spLocks/>
          </p:cNvSpPr>
          <p:nvPr/>
        </p:nvSpPr>
        <p:spPr>
          <a:xfrm>
            <a:off x="4271246"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Page blobs</a:t>
            </a:r>
          </a:p>
        </p:txBody>
      </p:sp>
      <p:sp>
        <p:nvSpPr>
          <p:cNvPr id="29" name="TextBox 28">
            <a:extLst>
              <a:ext uri="{FF2B5EF4-FFF2-40B4-BE49-F238E27FC236}">
                <a16:creationId xmlns:a16="http://schemas.microsoft.com/office/drawing/2014/main" id="{35269C8D-B307-4434-9DAF-8E976DADB4CD}"/>
              </a:ext>
            </a:extLst>
          </p:cNvPr>
          <p:cNvSpPr txBox="1">
            <a:spLocks/>
          </p:cNvSpPr>
          <p:nvPr/>
        </p:nvSpPr>
        <p:spPr>
          <a:xfrm>
            <a:off x="4271246"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1200"/>
              </a:spcAft>
            </a:pPr>
            <a:r>
              <a:rPr lang="en-US" sz="1961" dirty="0"/>
              <a:t>Can hold up to 8TB of data</a:t>
            </a:r>
          </a:p>
          <a:p>
            <a:pPr marL="0" lvl="1">
              <a:spcAft>
                <a:spcPts val="1200"/>
              </a:spcAft>
            </a:pPr>
            <a:r>
              <a:rPr lang="en-US" sz="1961" dirty="0"/>
              <a:t>Is organized as a collection of fixed sized-512 byte pages</a:t>
            </a:r>
          </a:p>
          <a:p>
            <a:pPr marL="0" lvl="1">
              <a:spcAft>
                <a:spcPts val="1200"/>
              </a:spcAft>
            </a:pPr>
            <a:r>
              <a:rPr lang="en-US" sz="1961" dirty="0"/>
              <a:t>Used to implement virtual disk storage for virtual machines</a:t>
            </a:r>
          </a:p>
        </p:txBody>
      </p:sp>
      <p:sp>
        <p:nvSpPr>
          <p:cNvPr id="31" name="TextBox 30">
            <a:extLst>
              <a:ext uri="{FF2B5EF4-FFF2-40B4-BE49-F238E27FC236}">
                <a16:creationId xmlns:a16="http://schemas.microsoft.com/office/drawing/2014/main" id="{084657A5-296D-4BCA-B9EB-131CD1DF5F53}"/>
              </a:ext>
            </a:extLst>
          </p:cNvPr>
          <p:cNvSpPr txBox="1">
            <a:spLocks/>
          </p:cNvSpPr>
          <p:nvPr/>
        </p:nvSpPr>
        <p:spPr>
          <a:xfrm>
            <a:off x="8112955"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Append blobs</a:t>
            </a:r>
          </a:p>
        </p:txBody>
      </p:sp>
      <p:sp>
        <p:nvSpPr>
          <p:cNvPr id="33" name="TextBox 32">
            <a:extLst>
              <a:ext uri="{FF2B5EF4-FFF2-40B4-BE49-F238E27FC236}">
                <a16:creationId xmlns:a16="http://schemas.microsoft.com/office/drawing/2014/main" id="{1CEB8269-9C8A-420B-980E-81899DB6E1DC}"/>
              </a:ext>
            </a:extLst>
          </p:cNvPr>
          <p:cNvSpPr txBox="1">
            <a:spLocks/>
          </p:cNvSpPr>
          <p:nvPr/>
        </p:nvSpPr>
        <p:spPr>
          <a:xfrm>
            <a:off x="8112955"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1200"/>
              </a:spcAft>
            </a:pPr>
            <a:r>
              <a:rPr lang="en-US" sz="1961" dirty="0"/>
              <a:t>The maximum size is just over 195GB</a:t>
            </a:r>
          </a:p>
          <a:p>
            <a:pPr marL="0" lvl="1">
              <a:spcAft>
                <a:spcPts val="1200"/>
              </a:spcAft>
            </a:pPr>
            <a:r>
              <a:rPr lang="en-US" sz="1961" dirty="0"/>
              <a:t>Is a block blob that is used to optimize append operations</a:t>
            </a:r>
          </a:p>
          <a:p>
            <a:pPr marL="0" lvl="1">
              <a:spcAft>
                <a:spcPts val="1200"/>
              </a:spcAft>
            </a:pPr>
            <a:r>
              <a:rPr lang="en-US" sz="1961" dirty="0"/>
              <a:t>Each individual block can store up to 4MB of data</a:t>
            </a:r>
          </a:p>
        </p:txBody>
      </p:sp>
      <p:pic>
        <p:nvPicPr>
          <p:cNvPr id="9" name="Picture 8">
            <a:extLst>
              <a:ext uri="{FF2B5EF4-FFF2-40B4-BE49-F238E27FC236}">
                <a16:creationId xmlns:a16="http://schemas.microsoft.com/office/drawing/2014/main" id="{BA37FFB0-09D7-4BAF-9263-78E8E6403951}"/>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083267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File storage</a:t>
            </a:r>
          </a:p>
        </p:txBody>
      </p:sp>
      <p:sp>
        <p:nvSpPr>
          <p:cNvPr id="3" name="Text Placeholder 2">
            <a:extLst>
              <a:ext uri="{FF2B5EF4-FFF2-40B4-BE49-F238E27FC236}">
                <a16:creationId xmlns:a16="http://schemas.microsoft.com/office/drawing/2014/main" id="{5BF3EC26-D12C-4ADE-8D6D-CC8C2CF1A42E}"/>
              </a:ext>
            </a:extLst>
          </p:cNvPr>
          <p:cNvSpPr>
            <a:spLocks noGrp="1"/>
          </p:cNvSpPr>
          <p:nvPr>
            <p:ph type="body" sz="quarter" idx="10"/>
          </p:nvPr>
        </p:nvSpPr>
        <p:spPr>
          <a:xfrm>
            <a:off x="419100" y="1457326"/>
            <a:ext cx="11341100" cy="707886"/>
          </a:xfrm>
        </p:spPr>
        <p:txBody>
          <a:bodyPr/>
          <a:lstStyle/>
          <a:p>
            <a:r>
              <a:rPr lang="en-US" sz="2000" b="1" i="0" dirty="0">
                <a:solidFill>
                  <a:srgbClr val="171717"/>
                </a:solidFill>
                <a:effectLst/>
                <a:latin typeface="Segoe UI" panose="020B0502040204020203" pitchFamily="34" charset="0"/>
              </a:rPr>
              <a:t>Azure File Storage </a:t>
            </a:r>
            <a:r>
              <a:rPr lang="en-US" sz="2000" b="0" i="0" dirty="0">
                <a:solidFill>
                  <a:srgbClr val="171717"/>
                </a:solidFill>
                <a:effectLst/>
                <a:latin typeface="Segoe UI" panose="020B0502040204020203" pitchFamily="34" charset="0"/>
              </a:rPr>
              <a:t>creates files shares in the cloud and provides the ability to access the file shares from anywhere with an internet connection.</a:t>
            </a:r>
            <a:endParaRPr lang="en-US" sz="2000" dirty="0">
              <a:latin typeface="+mn-lt"/>
            </a:endParaRPr>
          </a:p>
        </p:txBody>
      </p:sp>
      <p:sp>
        <p:nvSpPr>
          <p:cNvPr id="5" name="Text Placeholder 2">
            <a:extLst>
              <a:ext uri="{FF2B5EF4-FFF2-40B4-BE49-F238E27FC236}">
                <a16:creationId xmlns:a16="http://schemas.microsoft.com/office/drawing/2014/main" id="{406233C1-8677-4E1B-9B29-DC88F7A19568}"/>
              </a:ext>
            </a:extLst>
          </p:cNvPr>
          <p:cNvSpPr txBox="1">
            <a:spLocks/>
          </p:cNvSpPr>
          <p:nvPr/>
        </p:nvSpPr>
        <p:spPr>
          <a:xfrm>
            <a:off x="673100" y="2273832"/>
            <a:ext cx="10871200" cy="1169551"/>
          </a:xfrm>
          <a:prstGeom prst="rect">
            <a:avLst/>
          </a:prstGeom>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200"/>
              </a:spcBef>
              <a:spcAft>
                <a:spcPts val="4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Uses Server Message Block 3.0 (SMB) to share files</a:t>
            </a:r>
          </a:p>
          <a:p>
            <a:pPr marL="342900" marR="0" lvl="0" indent="-342900" algn="l" defTabSz="914367" rtl="0" eaLnBrk="1" fontAlgn="auto" latinLnBrk="0" hangingPunct="1">
              <a:lnSpc>
                <a:spcPct val="100000"/>
              </a:lnSpc>
              <a:spcBef>
                <a:spcPts val="200"/>
              </a:spcBef>
              <a:spcAft>
                <a:spcPts val="4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Share up to 100 TB of data in a single storage account</a:t>
            </a:r>
          </a:p>
          <a:p>
            <a:pPr marL="342900" marR="0" lvl="0" indent="-342900" algn="l" defTabSz="914367" rtl="0" eaLnBrk="1" fontAlgn="auto" latinLnBrk="0" hangingPunct="1">
              <a:lnSpc>
                <a:spcPct val="100000"/>
              </a:lnSpc>
              <a:spcBef>
                <a:spcPts val="200"/>
              </a:spcBef>
              <a:spcAft>
                <a:spcPts val="4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Fully managed service – data is replicated locally and is encrypted at rest</a:t>
            </a:r>
            <a:endParaRPr kumimoji="0" lang="en-US" sz="2000" b="0" i="0" u="none" strike="noStrike" kern="1200" cap="none" spc="-49" normalizeH="0" baseline="0" noProof="0" dirty="0">
              <a:ln>
                <a:noFill/>
              </a:ln>
              <a:solidFill>
                <a:srgbClr val="000000"/>
              </a:solidFill>
              <a:effectLst/>
              <a:uLnTx/>
              <a:uFillTx/>
              <a:latin typeface="Segoe UI"/>
              <a:ea typeface="+mn-ea"/>
              <a:cs typeface="+mn-cs"/>
            </a:endParaRPr>
          </a:p>
        </p:txBody>
      </p:sp>
      <p:grpSp>
        <p:nvGrpSpPr>
          <p:cNvPr id="65" name="Group 64" descr="A graphic depicting files moving from a file share to cloud apps and back, and files moving from on-premises apps and back.">
            <a:extLst>
              <a:ext uri="{FF2B5EF4-FFF2-40B4-BE49-F238E27FC236}">
                <a16:creationId xmlns:a16="http://schemas.microsoft.com/office/drawing/2014/main" id="{D1C6E716-4E18-4052-A8FC-23884DB35B1F}"/>
              </a:ext>
            </a:extLst>
          </p:cNvPr>
          <p:cNvGrpSpPr/>
          <p:nvPr/>
        </p:nvGrpSpPr>
        <p:grpSpPr>
          <a:xfrm>
            <a:off x="2098675" y="3501923"/>
            <a:ext cx="7438971" cy="2289829"/>
            <a:chOff x="2527300" y="3810772"/>
            <a:chExt cx="9035943" cy="2839753"/>
          </a:xfrm>
        </p:grpSpPr>
        <p:grpSp>
          <p:nvGrpSpPr>
            <p:cNvPr id="28" name="Group 27">
              <a:extLst>
                <a:ext uri="{FF2B5EF4-FFF2-40B4-BE49-F238E27FC236}">
                  <a16:creationId xmlns:a16="http://schemas.microsoft.com/office/drawing/2014/main" id="{61E7BCAE-FE91-4074-921F-51D6B640440A}"/>
                </a:ext>
              </a:extLst>
            </p:cNvPr>
            <p:cNvGrpSpPr/>
            <p:nvPr/>
          </p:nvGrpSpPr>
          <p:grpSpPr>
            <a:xfrm>
              <a:off x="2527300" y="4163629"/>
              <a:ext cx="1571700" cy="1255348"/>
              <a:chOff x="844550" y="3883068"/>
              <a:chExt cx="1571700" cy="1255348"/>
            </a:xfrm>
          </p:grpSpPr>
          <p:pic>
            <p:nvPicPr>
              <p:cNvPr id="13" name="Graphic 12" descr="Folder">
                <a:extLst>
                  <a:ext uri="{FF2B5EF4-FFF2-40B4-BE49-F238E27FC236}">
                    <a16:creationId xmlns:a16="http://schemas.microsoft.com/office/drawing/2014/main" id="{8CA3349B-6DA6-493E-9096-2087ABFFE62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266" t="17689" r="10647" b="20213"/>
              <a:stretch/>
            </p:blipFill>
            <p:spPr>
              <a:xfrm>
                <a:off x="844550" y="4083050"/>
                <a:ext cx="1320800" cy="1037063"/>
              </a:xfrm>
              <a:prstGeom prst="rect">
                <a:avLst/>
              </a:prstGeom>
            </p:spPr>
          </p:pic>
          <p:pic>
            <p:nvPicPr>
              <p:cNvPr id="17" name="Graphic 16" descr="Lock">
                <a:extLst>
                  <a:ext uri="{FF2B5EF4-FFF2-40B4-BE49-F238E27FC236}">
                    <a16:creationId xmlns:a16="http://schemas.microsoft.com/office/drawing/2014/main" id="{67B87A15-33CC-4BAC-80CC-00950E3D9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9868" y="3883068"/>
                <a:ext cx="606382" cy="606382"/>
              </a:xfrm>
              <a:prstGeom prst="rect">
                <a:avLst/>
              </a:prstGeom>
            </p:spPr>
          </p:pic>
          <p:sp>
            <p:nvSpPr>
              <p:cNvPr id="18" name="TextBox 17">
                <a:extLst>
                  <a:ext uri="{FF2B5EF4-FFF2-40B4-BE49-F238E27FC236}">
                    <a16:creationId xmlns:a16="http://schemas.microsoft.com/office/drawing/2014/main" id="{1C632422-AA03-4CB7-AE62-4BBF30833A89}"/>
                  </a:ext>
                </a:extLst>
              </p:cNvPr>
              <p:cNvSpPr txBox="1"/>
              <p:nvPr/>
            </p:nvSpPr>
            <p:spPr>
              <a:xfrm>
                <a:off x="991450" y="4357986"/>
                <a:ext cx="1023900" cy="78043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File Share</a:t>
                </a:r>
              </a:p>
            </p:txBody>
          </p:sp>
        </p:grpSp>
        <p:grpSp>
          <p:nvGrpSpPr>
            <p:cNvPr id="22" name="Group 21">
              <a:extLst>
                <a:ext uri="{FF2B5EF4-FFF2-40B4-BE49-F238E27FC236}">
                  <a16:creationId xmlns:a16="http://schemas.microsoft.com/office/drawing/2014/main" id="{0B82C4F3-F60F-427B-8422-333E9106AE7A}"/>
                </a:ext>
              </a:extLst>
            </p:cNvPr>
            <p:cNvGrpSpPr/>
            <p:nvPr/>
          </p:nvGrpSpPr>
          <p:grpSpPr>
            <a:xfrm>
              <a:off x="5401875" y="3839454"/>
              <a:ext cx="1320800" cy="1037063"/>
              <a:chOff x="2811075" y="3765550"/>
              <a:chExt cx="1320800" cy="1037063"/>
            </a:xfrm>
          </p:grpSpPr>
          <p:pic>
            <p:nvPicPr>
              <p:cNvPr id="19" name="Graphic 18" descr="Folder">
                <a:extLst>
                  <a:ext uri="{FF2B5EF4-FFF2-40B4-BE49-F238E27FC236}">
                    <a16:creationId xmlns:a16="http://schemas.microsoft.com/office/drawing/2014/main" id="{15E0A0C6-A768-42A6-8599-C130E2A4196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266" t="17689" r="10647" b="20213"/>
              <a:stretch/>
            </p:blipFill>
            <p:spPr>
              <a:xfrm>
                <a:off x="2811075" y="3765550"/>
                <a:ext cx="1320800" cy="1037063"/>
              </a:xfrm>
              <a:prstGeom prst="rect">
                <a:avLst/>
              </a:prstGeom>
            </p:spPr>
          </p:pic>
          <p:pic>
            <p:nvPicPr>
              <p:cNvPr id="15" name="Graphic 14" descr="Document">
                <a:extLst>
                  <a:ext uri="{FF2B5EF4-FFF2-40B4-BE49-F238E27FC236}">
                    <a16:creationId xmlns:a16="http://schemas.microsoft.com/office/drawing/2014/main" id="{0411CAEC-4780-4177-89E6-8078BA9366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6734" y="4061964"/>
                <a:ext cx="515456" cy="515456"/>
              </a:xfrm>
              <a:prstGeom prst="rect">
                <a:avLst/>
              </a:prstGeom>
            </p:spPr>
          </p:pic>
          <p:pic>
            <p:nvPicPr>
              <p:cNvPr id="21" name="Graphic 20" descr="Document">
                <a:extLst>
                  <a:ext uri="{FF2B5EF4-FFF2-40B4-BE49-F238E27FC236}">
                    <a16:creationId xmlns:a16="http://schemas.microsoft.com/office/drawing/2014/main" id="{F9883CC8-E25C-49B3-891C-A0085B50D3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7324" y="4083050"/>
                <a:ext cx="515456" cy="515456"/>
              </a:xfrm>
              <a:prstGeom prst="rect">
                <a:avLst/>
              </a:prstGeom>
            </p:spPr>
          </p:pic>
        </p:grpSp>
        <p:grpSp>
          <p:nvGrpSpPr>
            <p:cNvPr id="23" name="Group 22">
              <a:extLst>
                <a:ext uri="{FF2B5EF4-FFF2-40B4-BE49-F238E27FC236}">
                  <a16:creationId xmlns:a16="http://schemas.microsoft.com/office/drawing/2014/main" id="{30794C15-99CC-441B-9363-7993376F4094}"/>
                </a:ext>
              </a:extLst>
            </p:cNvPr>
            <p:cNvGrpSpPr/>
            <p:nvPr/>
          </p:nvGrpSpPr>
          <p:grpSpPr>
            <a:xfrm>
              <a:off x="5435600" y="5066137"/>
              <a:ext cx="1320800" cy="1037063"/>
              <a:chOff x="2811075" y="3765550"/>
              <a:chExt cx="1320800" cy="1037063"/>
            </a:xfrm>
          </p:grpSpPr>
          <p:pic>
            <p:nvPicPr>
              <p:cNvPr id="24" name="Graphic 23" descr="Folder">
                <a:extLst>
                  <a:ext uri="{FF2B5EF4-FFF2-40B4-BE49-F238E27FC236}">
                    <a16:creationId xmlns:a16="http://schemas.microsoft.com/office/drawing/2014/main" id="{A9555BED-5729-46D7-9159-D7797D0C3CE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266" t="17689" r="10647" b="20213"/>
              <a:stretch/>
            </p:blipFill>
            <p:spPr>
              <a:xfrm>
                <a:off x="2811075" y="3765550"/>
                <a:ext cx="1320800" cy="1037063"/>
              </a:xfrm>
              <a:prstGeom prst="rect">
                <a:avLst/>
              </a:prstGeom>
            </p:spPr>
          </p:pic>
          <p:pic>
            <p:nvPicPr>
              <p:cNvPr id="25" name="Graphic 24" descr="Document">
                <a:extLst>
                  <a:ext uri="{FF2B5EF4-FFF2-40B4-BE49-F238E27FC236}">
                    <a16:creationId xmlns:a16="http://schemas.microsoft.com/office/drawing/2014/main" id="{7E551511-C06E-4BA8-AA52-284AA908CD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6734" y="4061964"/>
                <a:ext cx="515456" cy="515456"/>
              </a:xfrm>
              <a:prstGeom prst="rect">
                <a:avLst/>
              </a:prstGeom>
            </p:spPr>
          </p:pic>
          <p:pic>
            <p:nvPicPr>
              <p:cNvPr id="26" name="Graphic 25" descr="A graphic depicting files moving from a file share to cloud apps and back, and files moving from on-premises apps and back.">
                <a:extLst>
                  <a:ext uri="{FF2B5EF4-FFF2-40B4-BE49-F238E27FC236}">
                    <a16:creationId xmlns:a16="http://schemas.microsoft.com/office/drawing/2014/main" id="{1A166600-9D8D-484F-9CC6-BD612CC14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7324" y="4083050"/>
                <a:ext cx="515456" cy="515456"/>
              </a:xfrm>
              <a:prstGeom prst="rect">
                <a:avLst/>
              </a:prstGeom>
            </p:spPr>
          </p:pic>
        </p:grpSp>
        <p:grpSp>
          <p:nvGrpSpPr>
            <p:cNvPr id="35" name="Group 34">
              <a:extLst>
                <a:ext uri="{FF2B5EF4-FFF2-40B4-BE49-F238E27FC236}">
                  <a16:creationId xmlns:a16="http://schemas.microsoft.com/office/drawing/2014/main" id="{A7AC36ED-4B3C-4726-82DC-A4978232D9B1}"/>
                </a:ext>
              </a:extLst>
            </p:cNvPr>
            <p:cNvGrpSpPr/>
            <p:nvPr/>
          </p:nvGrpSpPr>
          <p:grpSpPr>
            <a:xfrm>
              <a:off x="9706214" y="3810772"/>
              <a:ext cx="1857029" cy="1447392"/>
              <a:chOff x="6006247" y="3778250"/>
              <a:chExt cx="1857029" cy="1447392"/>
            </a:xfrm>
          </p:grpSpPr>
          <p:grpSp>
            <p:nvGrpSpPr>
              <p:cNvPr id="27" name="Group 26">
                <a:extLst>
                  <a:ext uri="{FF2B5EF4-FFF2-40B4-BE49-F238E27FC236}">
                    <a16:creationId xmlns:a16="http://schemas.microsoft.com/office/drawing/2014/main" id="{FC78B725-5332-4EB8-981D-FBB9D180B2C9}"/>
                  </a:ext>
                </a:extLst>
              </p:cNvPr>
              <p:cNvGrpSpPr/>
              <p:nvPr/>
            </p:nvGrpSpPr>
            <p:grpSpPr>
              <a:xfrm>
                <a:off x="6006249" y="3778250"/>
                <a:ext cx="1857027" cy="1096164"/>
                <a:chOff x="5541150" y="3883067"/>
                <a:chExt cx="1456550" cy="859771"/>
              </a:xfrm>
            </p:grpSpPr>
            <p:pic>
              <p:nvPicPr>
                <p:cNvPr id="9" name="Graphic 8" descr="Cloud">
                  <a:extLst>
                    <a:ext uri="{FF2B5EF4-FFF2-40B4-BE49-F238E27FC236}">
                      <a16:creationId xmlns:a16="http://schemas.microsoft.com/office/drawing/2014/main" id="{8A636F77-0C9F-4387-A13A-E7A9DD514DFA}"/>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373" b="20600"/>
                <a:stretch/>
              </p:blipFill>
              <p:spPr>
                <a:xfrm>
                  <a:off x="5541150" y="3883067"/>
                  <a:ext cx="1456550" cy="859771"/>
                </a:xfrm>
                <a:prstGeom prst="rect">
                  <a:avLst/>
                </a:prstGeom>
              </p:spPr>
            </p:pic>
            <p:pic>
              <p:nvPicPr>
                <p:cNvPr id="7" name="Graphic 6" descr="Gears">
                  <a:extLst>
                    <a:ext uri="{FF2B5EF4-FFF2-40B4-BE49-F238E27FC236}">
                      <a16:creationId xmlns:a16="http://schemas.microsoft.com/office/drawing/2014/main" id="{285EAE0F-6B96-4D4F-A4F4-64EAA886B7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8425" y="4065886"/>
                  <a:ext cx="618562" cy="618562"/>
                </a:xfrm>
                <a:prstGeom prst="rect">
                  <a:avLst/>
                </a:prstGeom>
              </p:spPr>
            </p:pic>
          </p:grpSp>
          <p:sp>
            <p:nvSpPr>
              <p:cNvPr id="32" name="TextBox 31">
                <a:extLst>
                  <a:ext uri="{FF2B5EF4-FFF2-40B4-BE49-F238E27FC236}">
                    <a16:creationId xmlns:a16="http://schemas.microsoft.com/office/drawing/2014/main" id="{C6648728-2581-4E03-9B78-02AB192A7E5C}"/>
                  </a:ext>
                </a:extLst>
              </p:cNvPr>
              <p:cNvSpPr txBox="1"/>
              <p:nvPr/>
            </p:nvSpPr>
            <p:spPr>
              <a:xfrm>
                <a:off x="6006247" y="4653104"/>
                <a:ext cx="1857027" cy="57253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Cloud Apps</a:t>
                </a:r>
              </a:p>
            </p:txBody>
          </p:sp>
        </p:grpSp>
        <p:grpSp>
          <p:nvGrpSpPr>
            <p:cNvPr id="34" name="Group 33">
              <a:extLst>
                <a:ext uri="{FF2B5EF4-FFF2-40B4-BE49-F238E27FC236}">
                  <a16:creationId xmlns:a16="http://schemas.microsoft.com/office/drawing/2014/main" id="{36E76001-F663-4272-A35D-2B120AEA7864}"/>
                </a:ext>
              </a:extLst>
            </p:cNvPr>
            <p:cNvGrpSpPr/>
            <p:nvPr/>
          </p:nvGrpSpPr>
          <p:grpSpPr>
            <a:xfrm>
              <a:off x="7739445" y="4687927"/>
              <a:ext cx="2105686" cy="1386244"/>
              <a:chOff x="5757588" y="5107499"/>
              <a:chExt cx="2105686" cy="1386244"/>
            </a:xfrm>
          </p:grpSpPr>
          <p:pic>
            <p:nvPicPr>
              <p:cNvPr id="11" name="Graphic 10" descr="Monitor">
                <a:extLst>
                  <a:ext uri="{FF2B5EF4-FFF2-40B4-BE49-F238E27FC236}">
                    <a16:creationId xmlns:a16="http://schemas.microsoft.com/office/drawing/2014/main" id="{4EDF2094-9D71-4230-98D1-EF07621B6C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93715" y="5107499"/>
                <a:ext cx="1082093" cy="1082093"/>
              </a:xfrm>
              <a:prstGeom prst="rect">
                <a:avLst/>
              </a:prstGeom>
            </p:spPr>
          </p:pic>
          <p:sp>
            <p:nvSpPr>
              <p:cNvPr id="33" name="TextBox 32">
                <a:extLst>
                  <a:ext uri="{FF2B5EF4-FFF2-40B4-BE49-F238E27FC236}">
                    <a16:creationId xmlns:a16="http://schemas.microsoft.com/office/drawing/2014/main" id="{6A4E9EEF-E1BB-49BD-B622-1FE9854EC768}"/>
                  </a:ext>
                </a:extLst>
              </p:cNvPr>
              <p:cNvSpPr txBox="1"/>
              <p:nvPr/>
            </p:nvSpPr>
            <p:spPr>
              <a:xfrm>
                <a:off x="5757588" y="5921205"/>
                <a:ext cx="2105686" cy="57253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On-Premises Apps</a:t>
                </a:r>
              </a:p>
            </p:txBody>
          </p:sp>
        </p:grpSp>
        <p:cxnSp>
          <p:nvCxnSpPr>
            <p:cNvPr id="37" name="Straight Connector 36">
              <a:extLst>
                <a:ext uri="{FF2B5EF4-FFF2-40B4-BE49-F238E27FC236}">
                  <a16:creationId xmlns:a16="http://schemas.microsoft.com/office/drawing/2014/main" id="{E15CB74E-44D0-4DC6-B992-550461201A35}"/>
                </a:ext>
              </a:extLst>
            </p:cNvPr>
            <p:cNvCxnSpPr>
              <a:stCxn id="13" idx="3"/>
            </p:cNvCxnSpPr>
            <p:nvPr/>
          </p:nvCxnSpPr>
          <p:spPr>
            <a:xfrm flipV="1">
              <a:off x="3848100" y="4876517"/>
              <a:ext cx="901700" cy="5626"/>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F9EA6-4F49-4273-9E38-B0EDA5DCF046}"/>
                </a:ext>
              </a:extLst>
            </p:cNvPr>
            <p:cNvCxnSpPr>
              <a:cxnSpLocks/>
            </p:cNvCxnSpPr>
            <p:nvPr/>
          </p:nvCxnSpPr>
          <p:spPr>
            <a:xfrm flipV="1">
              <a:off x="4762500" y="4357985"/>
              <a:ext cx="0" cy="518535"/>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F26CBD-21D2-4836-A057-B56645FCB32C}"/>
                </a:ext>
              </a:extLst>
            </p:cNvPr>
            <p:cNvCxnSpPr/>
            <p:nvPr/>
          </p:nvCxnSpPr>
          <p:spPr>
            <a:xfrm flipV="1">
              <a:off x="4762500" y="4876517"/>
              <a:ext cx="0" cy="571635"/>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93E2F6-F10B-4382-A300-841E4B5730A2}"/>
                </a:ext>
              </a:extLst>
            </p:cNvPr>
            <p:cNvCxnSpPr>
              <a:stCxn id="19" idx="1"/>
            </p:cNvCxnSpPr>
            <p:nvPr/>
          </p:nvCxnSpPr>
          <p:spPr>
            <a:xfrm flipH="1" flipV="1">
              <a:off x="4762500" y="4357985"/>
              <a:ext cx="639375" cy="1"/>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CE0155-AE23-4857-967F-9AEEF740D737}"/>
                </a:ext>
              </a:extLst>
            </p:cNvPr>
            <p:cNvCxnSpPr/>
            <p:nvPr/>
          </p:nvCxnSpPr>
          <p:spPr>
            <a:xfrm flipH="1" flipV="1">
              <a:off x="4771950" y="5448152"/>
              <a:ext cx="639375" cy="1"/>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4808612-A2F5-4C89-9371-E6E56B89913D}"/>
                </a:ext>
              </a:extLst>
            </p:cNvPr>
            <p:cNvCxnSpPr>
              <a:cxnSpLocks/>
              <a:stCxn id="19" idx="3"/>
              <a:endCxn id="9" idx="1"/>
            </p:cNvCxnSpPr>
            <p:nvPr/>
          </p:nvCxnSpPr>
          <p:spPr>
            <a:xfrm>
              <a:off x="6722675" y="4357986"/>
              <a:ext cx="2983541" cy="868"/>
            </a:xfrm>
            <a:prstGeom prst="straightConnector1">
              <a:avLst/>
            </a:prstGeom>
            <a:ln w="28575">
              <a:solidFill>
                <a:srgbClr val="0078D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D58EC80-B4F0-4E65-9B86-58B543E91BF1}"/>
                </a:ext>
              </a:extLst>
            </p:cNvPr>
            <p:cNvGrpSpPr/>
            <p:nvPr/>
          </p:nvGrpSpPr>
          <p:grpSpPr>
            <a:xfrm>
              <a:off x="9687271" y="5203133"/>
              <a:ext cx="1857029" cy="1447392"/>
              <a:chOff x="6006247" y="3778250"/>
              <a:chExt cx="1857029" cy="1447392"/>
            </a:xfrm>
          </p:grpSpPr>
          <p:grpSp>
            <p:nvGrpSpPr>
              <p:cNvPr id="50" name="Group 49">
                <a:extLst>
                  <a:ext uri="{FF2B5EF4-FFF2-40B4-BE49-F238E27FC236}">
                    <a16:creationId xmlns:a16="http://schemas.microsoft.com/office/drawing/2014/main" id="{82A26124-C93F-4E37-9A41-83D988CDF3F2}"/>
                  </a:ext>
                </a:extLst>
              </p:cNvPr>
              <p:cNvGrpSpPr/>
              <p:nvPr/>
            </p:nvGrpSpPr>
            <p:grpSpPr>
              <a:xfrm>
                <a:off x="6006249" y="3778250"/>
                <a:ext cx="1857027" cy="1096164"/>
                <a:chOff x="5541150" y="3883067"/>
                <a:chExt cx="1456550" cy="859771"/>
              </a:xfrm>
            </p:grpSpPr>
            <p:pic>
              <p:nvPicPr>
                <p:cNvPr id="52" name="Graphic 51" descr="Cloud">
                  <a:extLst>
                    <a:ext uri="{FF2B5EF4-FFF2-40B4-BE49-F238E27FC236}">
                      <a16:creationId xmlns:a16="http://schemas.microsoft.com/office/drawing/2014/main" id="{04D5A07B-5952-4F1B-BD7A-E2A0BB40CDC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373" b="20600"/>
                <a:stretch/>
              </p:blipFill>
              <p:spPr>
                <a:xfrm>
                  <a:off x="5541150" y="3883067"/>
                  <a:ext cx="1456550" cy="859771"/>
                </a:xfrm>
                <a:prstGeom prst="rect">
                  <a:avLst/>
                </a:prstGeom>
              </p:spPr>
            </p:pic>
            <p:pic>
              <p:nvPicPr>
                <p:cNvPr id="53" name="Graphic 52" descr="Gears">
                  <a:extLst>
                    <a:ext uri="{FF2B5EF4-FFF2-40B4-BE49-F238E27FC236}">
                      <a16:creationId xmlns:a16="http://schemas.microsoft.com/office/drawing/2014/main" id="{0864D4AB-D760-471F-9911-D037A36B994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8425" y="4065886"/>
                  <a:ext cx="618562" cy="618562"/>
                </a:xfrm>
                <a:prstGeom prst="rect">
                  <a:avLst/>
                </a:prstGeom>
              </p:spPr>
            </p:pic>
          </p:grpSp>
          <p:sp>
            <p:nvSpPr>
              <p:cNvPr id="51" name="TextBox 50">
                <a:extLst>
                  <a:ext uri="{FF2B5EF4-FFF2-40B4-BE49-F238E27FC236}">
                    <a16:creationId xmlns:a16="http://schemas.microsoft.com/office/drawing/2014/main" id="{50DECC4F-1E9A-4F85-8E32-4746BA98B0B0}"/>
                  </a:ext>
                </a:extLst>
              </p:cNvPr>
              <p:cNvSpPr txBox="1"/>
              <p:nvPr/>
            </p:nvSpPr>
            <p:spPr>
              <a:xfrm>
                <a:off x="6006247" y="4653104"/>
                <a:ext cx="1857027" cy="57253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Cloud Apps</a:t>
                </a:r>
              </a:p>
            </p:txBody>
          </p:sp>
        </p:grpSp>
        <p:cxnSp>
          <p:nvCxnSpPr>
            <p:cNvPr id="57" name="Straight Arrow Connector 56">
              <a:extLst>
                <a:ext uri="{FF2B5EF4-FFF2-40B4-BE49-F238E27FC236}">
                  <a16:creationId xmlns:a16="http://schemas.microsoft.com/office/drawing/2014/main" id="{59A254D9-B49D-434F-9961-C7961FF69424}"/>
                </a:ext>
              </a:extLst>
            </p:cNvPr>
            <p:cNvCxnSpPr>
              <a:cxnSpLocks/>
            </p:cNvCxnSpPr>
            <p:nvPr/>
          </p:nvCxnSpPr>
          <p:spPr>
            <a:xfrm>
              <a:off x="6914260" y="6008986"/>
              <a:ext cx="2773011" cy="0"/>
            </a:xfrm>
            <a:prstGeom prst="straightConnector1">
              <a:avLst/>
            </a:prstGeom>
            <a:ln w="28575">
              <a:solidFill>
                <a:srgbClr val="0078D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1963C6-B1CC-4B5A-876C-272AB6844CFB}"/>
                </a:ext>
              </a:extLst>
            </p:cNvPr>
            <p:cNvCxnSpPr>
              <a:cxnSpLocks/>
            </p:cNvCxnSpPr>
            <p:nvPr/>
          </p:nvCxnSpPr>
          <p:spPr>
            <a:xfrm>
              <a:off x="6914260" y="5406745"/>
              <a:ext cx="1336768" cy="0"/>
            </a:xfrm>
            <a:prstGeom prst="straightConnector1">
              <a:avLst/>
            </a:prstGeom>
            <a:ln w="28575">
              <a:solidFill>
                <a:srgbClr val="0078D4"/>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8265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AE-AD56-43FC-A954-C39758DCD66E}"/>
              </a:ext>
            </a:extLst>
          </p:cNvPr>
          <p:cNvSpPr>
            <a:spLocks noGrp="1"/>
          </p:cNvSpPr>
          <p:nvPr>
            <p:ph type="title"/>
          </p:nvPr>
        </p:nvSpPr>
        <p:spPr/>
        <p:txBody>
          <a:bodyPr/>
          <a:lstStyle/>
          <a:p>
            <a:r>
              <a:rPr lang="en-US">
                <a:cs typeface="Segoe UI"/>
              </a:rPr>
              <a:t>What is Azure Cosmos DB?</a:t>
            </a:r>
          </a:p>
        </p:txBody>
      </p:sp>
      <p:sp>
        <p:nvSpPr>
          <p:cNvPr id="3" name="TextBox 2">
            <a:extLst>
              <a:ext uri="{FF2B5EF4-FFF2-40B4-BE49-F238E27FC236}">
                <a16:creationId xmlns:a16="http://schemas.microsoft.com/office/drawing/2014/main" id="{DF59F0BE-1C10-4224-8F73-D62287059153}"/>
              </a:ext>
            </a:extLst>
          </p:cNvPr>
          <p:cNvSpPr txBox="1"/>
          <p:nvPr/>
        </p:nvSpPr>
        <p:spPr>
          <a:xfrm>
            <a:off x="256309" y="1214582"/>
            <a:ext cx="10444018"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Cosmos DB is a multi-model NoSQL database management system.</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p:txBody>
      </p:sp>
      <p:sp>
        <p:nvSpPr>
          <p:cNvPr id="5" name="TextBox 4">
            <a:extLst>
              <a:ext uri="{FF2B5EF4-FFF2-40B4-BE49-F238E27FC236}">
                <a16:creationId xmlns:a16="http://schemas.microsoft.com/office/drawing/2014/main" id="{AB4E71F2-4275-421D-8EC6-25995636C4DE}"/>
              </a:ext>
            </a:extLst>
          </p:cNvPr>
          <p:cNvSpPr txBox="1"/>
          <p:nvPr/>
        </p:nvSpPr>
        <p:spPr>
          <a:xfrm>
            <a:off x="256309" y="2207127"/>
            <a:ext cx="6876472" cy="24437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Cosmos DB manages data as a partitioned set of documents.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Real time access with fast read and write latencies.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Takes advantage of Azure scaling and storage capabilities.</a:t>
            </a:r>
          </a:p>
        </p:txBody>
      </p:sp>
      <p:pic>
        <p:nvPicPr>
          <p:cNvPr id="7" name="Picture 8">
            <a:extLst>
              <a:ext uri="{FF2B5EF4-FFF2-40B4-BE49-F238E27FC236}">
                <a16:creationId xmlns:a16="http://schemas.microsoft.com/office/drawing/2014/main" id="{6B62B593-6BF7-4AAB-951D-60632B06A6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07399" y="2278328"/>
            <a:ext cx="2292928" cy="2301343"/>
          </a:xfrm>
          <a:prstGeom prst="rect">
            <a:avLst/>
          </a:prstGeom>
        </p:spPr>
      </p:pic>
      <p:pic>
        <p:nvPicPr>
          <p:cNvPr id="6" name="Picture 5">
            <a:extLst>
              <a:ext uri="{FF2B5EF4-FFF2-40B4-BE49-F238E27FC236}">
                <a16:creationId xmlns:a16="http://schemas.microsoft.com/office/drawing/2014/main" id="{D588421A-39BE-40D7-9CA7-5B08D6991C0F}"/>
              </a:ext>
            </a:extLst>
          </p:cNvPr>
          <p:cNvPicPr>
            <a:picLocks noChangeAspect="1"/>
          </p:cNvPicPr>
          <p:nvPr/>
        </p:nvPicPr>
        <p:blipFill>
          <a:blip r:embed="rId4"/>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9545631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6A48-E845-4926-AA48-DFB04426439F}"/>
              </a:ext>
            </a:extLst>
          </p:cNvPr>
          <p:cNvSpPr>
            <a:spLocks noGrp="1"/>
          </p:cNvSpPr>
          <p:nvPr>
            <p:ph type="title"/>
          </p:nvPr>
        </p:nvSpPr>
        <p:spPr/>
        <p:txBody>
          <a:bodyPr/>
          <a:lstStyle/>
          <a:p>
            <a:r>
              <a:rPr lang="en-US" dirty="0"/>
              <a:t>Transactional workloads</a:t>
            </a:r>
          </a:p>
        </p:txBody>
      </p:sp>
      <p:sp>
        <p:nvSpPr>
          <p:cNvPr id="3" name="TextBox 2">
            <a:extLst>
              <a:ext uri="{FF2B5EF4-FFF2-40B4-BE49-F238E27FC236}">
                <a16:creationId xmlns:a16="http://schemas.microsoft.com/office/drawing/2014/main" id="{FED49624-9904-4E9F-9011-1F702D817215}"/>
              </a:ext>
            </a:extLst>
          </p:cNvPr>
          <p:cNvSpPr txBox="1"/>
          <p:nvPr/>
        </p:nvSpPr>
        <p:spPr>
          <a:xfrm>
            <a:off x="488950" y="1333500"/>
            <a:ext cx="11099800" cy="1034129"/>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Transactional data is information that tracks the interactions related to an organization's activities. </a:t>
            </a:r>
          </a:p>
        </p:txBody>
      </p:sp>
      <p:sp>
        <p:nvSpPr>
          <p:cNvPr id="30" name="TextBox 29">
            <a:extLst>
              <a:ext uri="{FF2B5EF4-FFF2-40B4-BE49-F238E27FC236}">
                <a16:creationId xmlns:a16="http://schemas.microsoft.com/office/drawing/2014/main" id="{1AA14D06-5F46-43E5-A6BB-44B46A06706E}"/>
              </a:ext>
            </a:extLst>
          </p:cNvPr>
          <p:cNvSpPr txBox="1"/>
          <p:nvPr/>
        </p:nvSpPr>
        <p:spPr>
          <a:xfrm>
            <a:off x="418643" y="2367629"/>
            <a:ext cx="7309164" cy="3277820"/>
          </a:xfrm>
          <a:prstGeom prst="rect">
            <a:avLst/>
          </a:prstGeom>
          <a:noFill/>
        </p:spPr>
        <p:txBody>
          <a:bodyPr wrap="square">
            <a:spAutoFit/>
          </a:bodyPr>
          <a:lstStyle/>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Atomicity</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each transaction is treated as a single unit, which success completely or fails completely. </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Consistency</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transactions can only take the data in the database from one valid state to another.</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Isolation</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concurrent execution of transactions leave the database in the same state. </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Durability</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once a transaction has been committed, it will remain committed. </a:t>
            </a:r>
          </a:p>
        </p:txBody>
      </p:sp>
      <p:grpSp>
        <p:nvGrpSpPr>
          <p:cNvPr id="71" name="Group 70">
            <a:extLst>
              <a:ext uri="{FF2B5EF4-FFF2-40B4-BE49-F238E27FC236}">
                <a16:creationId xmlns:a16="http://schemas.microsoft.com/office/drawing/2014/main" id="{AE4ACA6C-801A-42CB-9079-1878CC22154B}"/>
              </a:ext>
              <a:ext uri="{C183D7F6-B498-43B3-948B-1728B52AA6E4}">
                <adec:decorative xmlns:adec="http://schemas.microsoft.com/office/drawing/2017/decorative" val="1"/>
              </a:ext>
            </a:extLst>
          </p:cNvPr>
          <p:cNvGrpSpPr/>
          <p:nvPr/>
        </p:nvGrpSpPr>
        <p:grpSpPr>
          <a:xfrm>
            <a:off x="7850095" y="2290468"/>
            <a:ext cx="4048151" cy="3354981"/>
            <a:chOff x="7818345" y="1993899"/>
            <a:chExt cx="4048151" cy="3354981"/>
          </a:xfrm>
        </p:grpSpPr>
        <p:pic>
          <p:nvPicPr>
            <p:cNvPr id="12" name="Graphic 11" descr="Bank check">
              <a:extLst>
                <a:ext uri="{FF2B5EF4-FFF2-40B4-BE49-F238E27FC236}">
                  <a16:creationId xmlns:a16="http://schemas.microsoft.com/office/drawing/2014/main" id="{01E73886-80A6-4375-83D2-6E6798A4E4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1210" b="24640"/>
            <a:stretch/>
          </p:blipFill>
          <p:spPr>
            <a:xfrm>
              <a:off x="10459330" y="2152302"/>
              <a:ext cx="1407166" cy="762000"/>
            </a:xfrm>
            <a:prstGeom prst="rect">
              <a:avLst/>
            </a:prstGeom>
          </p:spPr>
        </p:pic>
        <p:pic>
          <p:nvPicPr>
            <p:cNvPr id="14" name="Graphic 13" descr="Register">
              <a:extLst>
                <a:ext uri="{FF2B5EF4-FFF2-40B4-BE49-F238E27FC236}">
                  <a16:creationId xmlns:a16="http://schemas.microsoft.com/office/drawing/2014/main" id="{9B763C31-8FA9-49E0-B2E6-F22D057D5A3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5522" b="10582"/>
            <a:stretch/>
          </p:blipFill>
          <p:spPr>
            <a:xfrm>
              <a:off x="7996446" y="1993899"/>
              <a:ext cx="1285877" cy="1078807"/>
            </a:xfrm>
            <a:prstGeom prst="rect">
              <a:avLst/>
            </a:prstGeom>
          </p:spPr>
        </p:pic>
        <p:pic>
          <p:nvPicPr>
            <p:cNvPr id="16" name="Graphic 15" descr="Bank">
              <a:extLst>
                <a:ext uri="{FF2B5EF4-FFF2-40B4-BE49-F238E27FC236}">
                  <a16:creationId xmlns:a16="http://schemas.microsoft.com/office/drawing/2014/main" id="{AB3420DE-ABAB-4C32-ACEB-D91971E70C6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766" t="10439" r="3849" b="11536"/>
            <a:stretch/>
          </p:blipFill>
          <p:spPr>
            <a:xfrm>
              <a:off x="8158662" y="4345580"/>
              <a:ext cx="1123661" cy="1003300"/>
            </a:xfrm>
            <a:prstGeom prst="rect">
              <a:avLst/>
            </a:prstGeom>
          </p:spPr>
        </p:pic>
        <p:pic>
          <p:nvPicPr>
            <p:cNvPr id="46" name="Graphic 45" descr="Bank">
              <a:extLst>
                <a:ext uri="{FF2B5EF4-FFF2-40B4-BE49-F238E27FC236}">
                  <a16:creationId xmlns:a16="http://schemas.microsoft.com/office/drawing/2014/main" id="{A261EB37-202D-402E-BFB9-FE864B10E23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766" t="10439" r="3849" b="11536"/>
            <a:stretch/>
          </p:blipFill>
          <p:spPr>
            <a:xfrm>
              <a:off x="10601083" y="3342280"/>
              <a:ext cx="1123661" cy="1003300"/>
            </a:xfrm>
            <a:prstGeom prst="rect">
              <a:avLst/>
            </a:prstGeom>
          </p:spPr>
        </p:pic>
        <p:sp>
          <p:nvSpPr>
            <p:cNvPr id="48" name="TextBox 47">
              <a:extLst>
                <a:ext uri="{FF2B5EF4-FFF2-40B4-BE49-F238E27FC236}">
                  <a16:creationId xmlns:a16="http://schemas.microsoft.com/office/drawing/2014/main" id="{9AB21FCC-5E9A-45E9-B337-CD91A1EAA90E}"/>
                </a:ext>
              </a:extLst>
            </p:cNvPr>
            <p:cNvSpPr txBox="1"/>
            <p:nvPr/>
          </p:nvSpPr>
          <p:spPr>
            <a:xfrm>
              <a:off x="10363480" y="3026706"/>
              <a:ext cx="861782" cy="6832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Segoe UI"/>
                  <a:ea typeface="+mn-ea"/>
                  <a:cs typeface="+mn-cs"/>
                </a:rPr>
                <a:t>-$</a:t>
              </a:r>
            </a:p>
          </p:txBody>
        </p:sp>
        <p:sp>
          <p:nvSpPr>
            <p:cNvPr id="49" name="TextBox 48">
              <a:extLst>
                <a:ext uri="{FF2B5EF4-FFF2-40B4-BE49-F238E27FC236}">
                  <a16:creationId xmlns:a16="http://schemas.microsoft.com/office/drawing/2014/main" id="{F0AC8D73-0718-4819-A1B6-0F7747DB679B}"/>
                </a:ext>
              </a:extLst>
            </p:cNvPr>
            <p:cNvSpPr txBox="1"/>
            <p:nvPr/>
          </p:nvSpPr>
          <p:spPr>
            <a:xfrm>
              <a:off x="7818345" y="4029674"/>
              <a:ext cx="861782" cy="6832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Segoe UI"/>
                  <a:ea typeface="+mn-ea"/>
                  <a:cs typeface="+mn-cs"/>
                </a:rPr>
                <a:t>+$</a:t>
              </a:r>
            </a:p>
          </p:txBody>
        </p:sp>
        <p:pic>
          <p:nvPicPr>
            <p:cNvPr id="52" name="Graphic 51" descr="Money">
              <a:extLst>
                <a:ext uri="{FF2B5EF4-FFF2-40B4-BE49-F238E27FC236}">
                  <a16:creationId xmlns:a16="http://schemas.microsoft.com/office/drawing/2014/main" id="{358FEE2F-3794-42C2-B728-F1D1B42AA2AB}"/>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14769" b="15462"/>
            <a:stretch/>
          </p:blipFill>
          <p:spPr>
            <a:xfrm>
              <a:off x="9611579" y="4528247"/>
              <a:ext cx="914400" cy="637967"/>
            </a:xfrm>
            <a:prstGeom prst="rect">
              <a:avLst/>
            </a:prstGeom>
          </p:spPr>
        </p:pic>
        <p:cxnSp>
          <p:nvCxnSpPr>
            <p:cNvPr id="57" name="Connector: Elbow 56">
              <a:extLst>
                <a:ext uri="{FF2B5EF4-FFF2-40B4-BE49-F238E27FC236}">
                  <a16:creationId xmlns:a16="http://schemas.microsoft.com/office/drawing/2014/main" id="{00997553-828F-4729-A329-4376E928BD0F}"/>
                </a:ext>
              </a:extLst>
            </p:cNvPr>
            <p:cNvCxnSpPr>
              <a:stCxn id="14" idx="3"/>
              <a:endCxn id="12" idx="1"/>
            </p:cNvCxnSpPr>
            <p:nvPr/>
          </p:nvCxnSpPr>
          <p:spPr>
            <a:xfrm flipV="1">
              <a:off x="9282323" y="2533302"/>
              <a:ext cx="1177007" cy="1"/>
            </a:xfrm>
            <a:prstGeom prst="bentConnector3">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3E59337-3B34-46E3-906E-618A5228A75B}"/>
                </a:ext>
              </a:extLst>
            </p:cNvPr>
            <p:cNvCxnSpPr>
              <a:stCxn id="12" idx="2"/>
              <a:endCxn id="46" idx="0"/>
            </p:cNvCxnSpPr>
            <p:nvPr/>
          </p:nvCxnSpPr>
          <p:spPr>
            <a:xfrm>
              <a:off x="11162913" y="2914302"/>
              <a:ext cx="1" cy="427978"/>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E245779-C974-4D66-9793-8A26283151C1}"/>
                </a:ext>
              </a:extLst>
            </p:cNvPr>
            <p:cNvCxnSpPr>
              <a:stCxn id="46" idx="2"/>
              <a:endCxn id="52" idx="3"/>
            </p:cNvCxnSpPr>
            <p:nvPr/>
          </p:nvCxnSpPr>
          <p:spPr>
            <a:xfrm rot="5400000">
              <a:off x="10593622" y="4277938"/>
              <a:ext cx="501651" cy="636935"/>
            </a:xfrm>
            <a:prstGeom prst="bentConnector2">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B4489CA-7B21-48D0-9A58-4511046E67FD}"/>
                </a:ext>
              </a:extLst>
            </p:cNvPr>
            <p:cNvCxnSpPr>
              <a:stCxn id="52" idx="1"/>
            </p:cNvCxnSpPr>
            <p:nvPr/>
          </p:nvCxnSpPr>
          <p:spPr>
            <a:xfrm flipH="1" flipV="1">
              <a:off x="9163050" y="4847230"/>
              <a:ext cx="448529" cy="1"/>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4E15027B-74E2-4F11-BCE5-571647776D4E}"/>
              </a:ext>
            </a:extLst>
          </p:cNvPr>
          <p:cNvPicPr>
            <a:picLocks noChangeAspect="1"/>
          </p:cNvPicPr>
          <p:nvPr/>
        </p:nvPicPr>
        <p:blipFill>
          <a:blip r:embed="rId11"/>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4742289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821A-9D54-4997-8294-7BAF0239F975}"/>
              </a:ext>
            </a:extLst>
          </p:cNvPr>
          <p:cNvSpPr>
            <a:spLocks noGrp="1"/>
          </p:cNvSpPr>
          <p:nvPr>
            <p:ph type="title"/>
          </p:nvPr>
        </p:nvSpPr>
        <p:spPr/>
        <p:txBody>
          <a:bodyPr/>
          <a:lstStyle/>
          <a:p>
            <a:r>
              <a:rPr lang="en-US" dirty="0">
                <a:cs typeface="Segoe UI"/>
              </a:rPr>
              <a:t>Query Azure Cosmos DB</a:t>
            </a:r>
            <a:endParaRPr lang="en-US" dirty="0"/>
          </a:p>
        </p:txBody>
      </p:sp>
      <p:sp>
        <p:nvSpPr>
          <p:cNvPr id="4" name="Rectangle 3">
            <a:extLst>
              <a:ext uri="{FF2B5EF4-FFF2-40B4-BE49-F238E27FC236}">
                <a16:creationId xmlns:a16="http://schemas.microsoft.com/office/drawing/2014/main" id="{2FE8FC84-FB72-46CE-857A-18AABC1EAEB8}"/>
              </a:ext>
            </a:extLst>
          </p:cNvPr>
          <p:cNvSpPr/>
          <p:nvPr/>
        </p:nvSpPr>
        <p:spPr>
          <a:xfrm>
            <a:off x="429537" y="1457325"/>
            <a:ext cx="5602655" cy="5566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37141" tIns="91427" rIns="137141" bIns="91427" anchor="ctr">
            <a:noAutofit/>
          </a:bodyPr>
          <a:lstStyle/>
          <a:p>
            <a:pPr defTabSz="932563">
              <a:spcAft>
                <a:spcPts val="1200"/>
              </a:spcAft>
              <a:defRPr/>
            </a:pPr>
            <a:r>
              <a:rPr lang="en-US" sz="2353" kern="0" dirty="0"/>
              <a:t>Aggregation Function Basics</a:t>
            </a:r>
          </a:p>
        </p:txBody>
      </p:sp>
      <p:sp>
        <p:nvSpPr>
          <p:cNvPr id="6" name="Rectangle 5">
            <a:extLst>
              <a:ext uri="{FF2B5EF4-FFF2-40B4-BE49-F238E27FC236}">
                <a16:creationId xmlns:a16="http://schemas.microsoft.com/office/drawing/2014/main" id="{74CA6D76-C3A3-4420-91E3-D14D910CEDD0}"/>
              </a:ext>
            </a:extLst>
          </p:cNvPr>
          <p:cNvSpPr/>
          <p:nvPr/>
        </p:nvSpPr>
        <p:spPr>
          <a:xfrm>
            <a:off x="427843" y="1457325"/>
            <a:ext cx="5604350" cy="3943350"/>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37141" tIns="627497" rIns="137141" bIns="91427">
            <a:noAutofit/>
          </a:bodyPr>
          <a:lstStyle/>
          <a:p>
            <a:pPr defTabSz="932563">
              <a:spcAft>
                <a:spcPts val="600"/>
              </a:spcAft>
              <a:defRPr/>
            </a:pPr>
            <a:r>
              <a:rPr lang="en-US" sz="1730" kern="0" dirty="0">
                <a:latin typeface="Consolas" panose="020B0609020204030204" pitchFamily="49" charset="0"/>
              </a:rPr>
              <a:t>COUNT( &lt;fields_to_count&gt; )</a:t>
            </a:r>
          </a:p>
          <a:p>
            <a:pPr defTabSz="932563">
              <a:spcAft>
                <a:spcPts val="600"/>
              </a:spcAft>
              <a:defRPr/>
            </a:pPr>
            <a:r>
              <a:rPr lang="en-US" sz="1730" kern="0" dirty="0">
                <a:latin typeface="Consolas" panose="020B0609020204030204" pitchFamily="49" charset="0"/>
              </a:rPr>
              <a:t>SUM( &lt;numeric_fields&gt; )</a:t>
            </a:r>
          </a:p>
          <a:p>
            <a:pPr defTabSz="932563">
              <a:spcAft>
                <a:spcPts val="600"/>
              </a:spcAft>
              <a:defRPr/>
            </a:pPr>
            <a:r>
              <a:rPr lang="en-US" sz="1730" kern="0" dirty="0">
                <a:latin typeface="Consolas" panose="020B0609020204030204" pitchFamily="49" charset="0"/>
              </a:rPr>
              <a:t>AVG( &lt;numeric_fields&gt; )</a:t>
            </a:r>
          </a:p>
          <a:p>
            <a:pPr defTabSz="932563">
              <a:spcAft>
                <a:spcPts val="600"/>
              </a:spcAft>
              <a:defRPr/>
            </a:pPr>
            <a:r>
              <a:rPr lang="en-US" sz="1730" kern="0" dirty="0">
                <a:latin typeface="Consolas" panose="020B0609020204030204" pitchFamily="49" charset="0"/>
              </a:rPr>
              <a:t>MAX( &lt;numeric_fields&gt; )</a:t>
            </a:r>
          </a:p>
          <a:p>
            <a:pPr defTabSz="932563">
              <a:spcAft>
                <a:spcPts val="600"/>
              </a:spcAft>
              <a:defRPr/>
            </a:pPr>
            <a:r>
              <a:rPr lang="en-US" sz="1730" kern="0" dirty="0">
                <a:latin typeface="Consolas" panose="020B0609020204030204" pitchFamily="49" charset="0"/>
              </a:rPr>
              <a:t>MIN( &lt;numeric_fields&gt; )</a:t>
            </a:r>
          </a:p>
          <a:p>
            <a:pPr defTabSz="932563">
              <a:spcAft>
                <a:spcPts val="600"/>
              </a:spcAft>
              <a:defRPr/>
            </a:pPr>
            <a:endParaRPr lang="en-US" sz="1730" kern="0" dirty="0">
              <a:latin typeface="Consolas" panose="020B0609020204030204" pitchFamily="49" charset="0"/>
            </a:endParaRPr>
          </a:p>
        </p:txBody>
      </p:sp>
      <p:sp>
        <p:nvSpPr>
          <p:cNvPr id="8" name="Rectangle 7">
            <a:extLst>
              <a:ext uri="{FF2B5EF4-FFF2-40B4-BE49-F238E27FC236}">
                <a16:creationId xmlns:a16="http://schemas.microsoft.com/office/drawing/2014/main" id="{5B3ECD4A-000B-4660-B6AA-BAF536D0767B}"/>
              </a:ext>
            </a:extLst>
          </p:cNvPr>
          <p:cNvSpPr/>
          <p:nvPr/>
        </p:nvSpPr>
        <p:spPr>
          <a:xfrm>
            <a:off x="6171601" y="1457325"/>
            <a:ext cx="5602655" cy="5566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37141" tIns="91427" rIns="137141" bIns="91427" anchor="ctr">
            <a:noAutofit/>
          </a:bodyPr>
          <a:lstStyle/>
          <a:p>
            <a:pPr defTabSz="932563">
              <a:spcAft>
                <a:spcPts val="1200"/>
              </a:spcAft>
              <a:defRPr/>
            </a:pPr>
            <a:r>
              <a:rPr lang="en-US" sz="2353" kern="0" dirty="0"/>
              <a:t>SQL API examples</a:t>
            </a:r>
          </a:p>
        </p:txBody>
      </p:sp>
      <p:sp>
        <p:nvSpPr>
          <p:cNvPr id="10" name="Rectangle 9">
            <a:extLst>
              <a:ext uri="{FF2B5EF4-FFF2-40B4-BE49-F238E27FC236}">
                <a16:creationId xmlns:a16="http://schemas.microsoft.com/office/drawing/2014/main" id="{A1AAFF72-D355-4A74-9260-8B0F8F57BF92}"/>
              </a:ext>
            </a:extLst>
          </p:cNvPr>
          <p:cNvSpPr/>
          <p:nvPr/>
        </p:nvSpPr>
        <p:spPr>
          <a:xfrm>
            <a:off x="6171602" y="1457325"/>
            <a:ext cx="5604350" cy="3943350"/>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37141" tIns="627497" rIns="137141" bIns="91427" anchor="t">
            <a:noAutofit/>
          </a:bodyPr>
          <a:lstStyle/>
          <a:p>
            <a:pPr defTabSz="932563">
              <a:defRPr/>
            </a:pPr>
            <a:r>
              <a:rPr lang="en-US" sz="1730" kern="0" dirty="0">
                <a:latin typeface="Consolas" panose="020B0609020204030204" pitchFamily="49" charset="0"/>
              </a:rPr>
              <a:t>SELECT COUNT(*) </a:t>
            </a:r>
            <a:r>
              <a:rPr lang="en-US" sz="1700" kern="0" dirty="0">
                <a:latin typeface="Consolas"/>
              </a:rPr>
              <a:t>FROM Products p </a:t>
            </a:r>
          </a:p>
          <a:p>
            <a:pPr defTabSz="932563">
              <a:defRPr/>
            </a:pPr>
            <a:endParaRPr lang="en-US" sz="1700" kern="0" dirty="0">
              <a:latin typeface="Consolas"/>
            </a:endParaRPr>
          </a:p>
          <a:p>
            <a:pPr defTabSz="932563">
              <a:spcAft>
                <a:spcPts val="1200"/>
              </a:spcAft>
              <a:defRPr/>
            </a:pPr>
            <a:r>
              <a:rPr lang="en-US" sz="1730" kern="0" dirty="0">
                <a:latin typeface="Consolas" panose="020B0609020204030204" pitchFamily="49" charset="0"/>
              </a:rPr>
              <a:t>SELECT SUM(p.quantity) FROM Products p </a:t>
            </a:r>
          </a:p>
          <a:p>
            <a:pPr defTabSz="932563">
              <a:spcAft>
                <a:spcPts val="1200"/>
              </a:spcAft>
              <a:defRPr/>
            </a:pPr>
            <a:r>
              <a:rPr lang="en-US" sz="1730" kern="0" dirty="0">
                <a:latin typeface="Consolas" panose="020B0609020204030204" pitchFamily="49" charset="0"/>
              </a:rPr>
              <a:t>WHERE p.expired = 0</a:t>
            </a:r>
          </a:p>
          <a:p>
            <a:pPr defTabSz="932563">
              <a:defRPr/>
            </a:pPr>
            <a:r>
              <a:rPr lang="en-US" altLang="en-US" sz="1730" kern="0" dirty="0">
                <a:latin typeface="Consolas" panose="020B0609020204030204" pitchFamily="49" charset="0"/>
              </a:rPr>
              <a:t>SELECT AVG(p.price) AS ‘Average Price’ </a:t>
            </a:r>
          </a:p>
          <a:p>
            <a:pPr defTabSz="932563">
              <a:defRPr/>
            </a:pPr>
            <a:r>
              <a:rPr lang="en-US" altLang="en-US" sz="1730" kern="0" dirty="0">
                <a:latin typeface="Consolas" panose="020B0609020204030204" pitchFamily="49" charset="0"/>
              </a:rPr>
              <a:t>FROM Products p </a:t>
            </a:r>
          </a:p>
          <a:p>
            <a:pPr defTabSz="932563">
              <a:defRPr/>
            </a:pPr>
            <a:endParaRPr lang="en-US" altLang="en-US" sz="1730" kern="0" dirty="0">
              <a:latin typeface="Consolas" panose="020B0609020204030204" pitchFamily="49" charset="0"/>
            </a:endParaRPr>
          </a:p>
          <a:p>
            <a:pPr defTabSz="932563">
              <a:defRPr/>
            </a:pPr>
            <a:r>
              <a:rPr lang="en-US" altLang="en-US" sz="1730" kern="0" dirty="0">
                <a:latin typeface="Consolas" panose="020B0609020204030204" pitchFamily="49" charset="0"/>
              </a:rPr>
              <a:t>SELECT p1.ID, p.Name, p1.Description, p1.Price FROM Products p1 </a:t>
            </a:r>
          </a:p>
          <a:p>
            <a:pPr defTabSz="932563">
              <a:defRPr/>
            </a:pPr>
            <a:r>
              <a:rPr lang="en-US" altLang="en-US" sz="1730" kern="0" dirty="0">
                <a:latin typeface="Consolas" panose="020B0609020204030204" pitchFamily="49" charset="0"/>
              </a:rPr>
              <a:t>WHERE p1.Price = (SELECT MIN(p2.Price) FROM Product p2)</a:t>
            </a:r>
          </a:p>
        </p:txBody>
      </p:sp>
      <p:pic>
        <p:nvPicPr>
          <p:cNvPr id="7" name="Picture 6">
            <a:extLst>
              <a:ext uri="{FF2B5EF4-FFF2-40B4-BE49-F238E27FC236}">
                <a16:creationId xmlns:a16="http://schemas.microsoft.com/office/drawing/2014/main" id="{9EF7F505-CADF-4773-A21E-3D7E06540EC8}"/>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7583023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Azure services for the modern data warehouse</a:t>
            </a:r>
          </a:p>
        </p:txBody>
      </p:sp>
      <p:pic>
        <p:nvPicPr>
          <p:cNvPr id="5" name="Picture 4">
            <a:extLst>
              <a:ext uri="{FF2B5EF4-FFF2-40B4-BE49-F238E27FC236}">
                <a16:creationId xmlns:a16="http://schemas.microsoft.com/office/drawing/2014/main" id="{590579AC-6FB4-47E5-AE37-939E43D1A6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3630" y="2355850"/>
            <a:ext cx="1465045" cy="1439049"/>
          </a:xfrm>
          <a:prstGeom prst="rect">
            <a:avLst/>
          </a:prstGeom>
        </p:spPr>
      </p:pic>
      <p:sp>
        <p:nvSpPr>
          <p:cNvPr id="27" name="TextBox 26">
            <a:extLst>
              <a:ext uri="{FF2B5EF4-FFF2-40B4-BE49-F238E27FC236}">
                <a16:creationId xmlns:a16="http://schemas.microsoft.com/office/drawing/2014/main" id="{F4E102E5-43CB-4F4D-A99D-2031DD84637D}"/>
              </a:ext>
            </a:extLst>
          </p:cNvPr>
          <p:cNvSpPr txBox="1"/>
          <p:nvPr/>
        </p:nvSpPr>
        <p:spPr>
          <a:xfrm>
            <a:off x="173163" y="395381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 Factory</a:t>
            </a:r>
          </a:p>
        </p:txBody>
      </p:sp>
      <p:sp>
        <p:nvSpPr>
          <p:cNvPr id="19" name="TextBox 18">
            <a:extLst>
              <a:ext uri="{FF2B5EF4-FFF2-40B4-BE49-F238E27FC236}">
                <a16:creationId xmlns:a16="http://schemas.microsoft.com/office/drawing/2014/main" id="{623FE85D-196C-495F-9420-F1187E27825E}"/>
              </a:ext>
            </a:extLst>
          </p:cNvPr>
          <p:cNvSpPr txBox="1"/>
          <p:nvPr/>
        </p:nvSpPr>
        <p:spPr>
          <a:xfrm>
            <a:off x="2662526" y="3949731"/>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a:t>
            </a:r>
            <a:b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b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Lake</a:t>
            </a:r>
          </a:p>
        </p:txBody>
      </p:sp>
      <p:pic>
        <p:nvPicPr>
          <p:cNvPr id="6" name="Picture 5">
            <a:extLst>
              <a:ext uri="{FF2B5EF4-FFF2-40B4-BE49-F238E27FC236}">
                <a16:creationId xmlns:a16="http://schemas.microsoft.com/office/drawing/2014/main" id="{346A94DF-59C2-4045-8E06-A41F6F840F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56113" y="2355850"/>
            <a:ext cx="1412004" cy="1500254"/>
          </a:xfrm>
          <a:prstGeom prst="rect">
            <a:avLst/>
          </a:prstGeom>
        </p:spPr>
      </p:pic>
      <p:pic>
        <p:nvPicPr>
          <p:cNvPr id="7" name="Picture 6">
            <a:extLst>
              <a:ext uri="{FF2B5EF4-FFF2-40B4-BE49-F238E27FC236}">
                <a16:creationId xmlns:a16="http://schemas.microsoft.com/office/drawing/2014/main" id="{351CA917-7627-451B-8D74-E69A5020D7B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274977" y="2355849"/>
            <a:ext cx="1260927" cy="1439050"/>
          </a:xfrm>
          <a:prstGeom prst="rect">
            <a:avLst/>
          </a:prstGeom>
        </p:spPr>
      </p:pic>
      <p:pic>
        <p:nvPicPr>
          <p:cNvPr id="8" name="Picture 7">
            <a:extLst>
              <a:ext uri="{FF2B5EF4-FFF2-40B4-BE49-F238E27FC236}">
                <a16:creationId xmlns:a16="http://schemas.microsoft.com/office/drawing/2014/main" id="{366F22BB-E159-4D2A-A184-4DBE2952A34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88236" y="2355849"/>
            <a:ext cx="1563737" cy="1563737"/>
          </a:xfrm>
          <a:prstGeom prst="rect">
            <a:avLst/>
          </a:prstGeom>
        </p:spPr>
      </p:pic>
      <p:sp>
        <p:nvSpPr>
          <p:cNvPr id="15" name="TextBox 14">
            <a:extLst>
              <a:ext uri="{FF2B5EF4-FFF2-40B4-BE49-F238E27FC236}">
                <a16:creationId xmlns:a16="http://schemas.microsoft.com/office/drawing/2014/main" id="{BCC08A19-16ED-48F3-BB0E-3B712045DD24}"/>
              </a:ext>
            </a:extLst>
          </p:cNvPr>
          <p:cNvSpPr txBox="1"/>
          <p:nvPr/>
        </p:nvSpPr>
        <p:spPr>
          <a:xfrm>
            <a:off x="5154535" y="395554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Databricks</a:t>
            </a:r>
          </a:p>
        </p:txBody>
      </p:sp>
      <p:pic>
        <p:nvPicPr>
          <p:cNvPr id="4" name="Picture 3">
            <a:extLst>
              <a:ext uri="{FF2B5EF4-FFF2-40B4-BE49-F238E27FC236}">
                <a16:creationId xmlns:a16="http://schemas.microsoft.com/office/drawing/2014/main" id="{3309ADBB-AC77-42C6-B950-2B404FE8A3E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950413" y="2355849"/>
            <a:ext cx="1345737" cy="1315291"/>
          </a:xfrm>
          <a:prstGeom prst="rect">
            <a:avLst/>
          </a:prstGeom>
        </p:spPr>
      </p:pic>
      <p:sp>
        <p:nvSpPr>
          <p:cNvPr id="23" name="TextBox 22">
            <a:extLst>
              <a:ext uri="{FF2B5EF4-FFF2-40B4-BE49-F238E27FC236}">
                <a16:creationId xmlns:a16="http://schemas.microsoft.com/office/drawing/2014/main" id="{0507C4B4-FCE9-414E-8070-988C680B12EE}"/>
              </a:ext>
            </a:extLst>
          </p:cNvPr>
          <p:cNvSpPr txBox="1"/>
          <p:nvPr/>
        </p:nvSpPr>
        <p:spPr>
          <a:xfrm>
            <a:off x="7513967" y="3910423"/>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HDInsight</a:t>
            </a:r>
          </a:p>
        </p:txBody>
      </p:sp>
      <p:sp>
        <p:nvSpPr>
          <p:cNvPr id="31" name="TextBox 30">
            <a:extLst>
              <a:ext uri="{FF2B5EF4-FFF2-40B4-BE49-F238E27FC236}">
                <a16:creationId xmlns:a16="http://schemas.microsoft.com/office/drawing/2014/main" id="{5055889C-E43D-4001-A10F-0F9FEC08F0B8}"/>
              </a:ext>
            </a:extLst>
          </p:cNvPr>
          <p:cNvSpPr txBox="1"/>
          <p:nvPr/>
        </p:nvSpPr>
        <p:spPr>
          <a:xfrm>
            <a:off x="9797860" y="4034182"/>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Synapse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Analytics</a:t>
            </a:r>
          </a:p>
        </p:txBody>
      </p:sp>
      <p:pic>
        <p:nvPicPr>
          <p:cNvPr id="13" name="Picture 12">
            <a:extLst>
              <a:ext uri="{FF2B5EF4-FFF2-40B4-BE49-F238E27FC236}">
                <a16:creationId xmlns:a16="http://schemas.microsoft.com/office/drawing/2014/main" id="{0022B8A0-C1FE-4D63-96AE-1556ED284879}"/>
              </a:ext>
            </a:extLst>
          </p:cNvPr>
          <p:cNvPicPr>
            <a:picLocks noChangeAspect="1"/>
          </p:cNvPicPr>
          <p:nvPr/>
        </p:nvPicPr>
        <p:blipFill>
          <a:blip r:embed="rId8"/>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3474964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Factory?</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Data Factory is described as a data integration service.</a:t>
            </a: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1856145"/>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Retrieves data from more than one data source and converts it.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Filters out noise to keep interesting data</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Work is defined as a pipeline operation – runs continuously as data is received</a:t>
            </a:r>
          </a:p>
        </p:txBody>
      </p:sp>
      <p:pic>
        <p:nvPicPr>
          <p:cNvPr id="4" name="Picture 3">
            <a:extLst>
              <a:ext uri="{FF2B5EF4-FFF2-40B4-BE49-F238E27FC236}">
                <a16:creationId xmlns:a16="http://schemas.microsoft.com/office/drawing/2014/main" id="{7AD52B3A-7FEC-45EE-8DE3-AA2D5F8C978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1856145"/>
            <a:ext cx="2657474" cy="2610320"/>
          </a:xfrm>
          <a:prstGeom prst="rect">
            <a:avLst/>
          </a:prstGeom>
        </p:spPr>
      </p:pic>
    </p:spTree>
    <p:extLst>
      <p:ext uri="{BB962C8B-B14F-4D97-AF65-F5344CB8AC3E}">
        <p14:creationId xmlns:p14="http://schemas.microsoft.com/office/powerpoint/2010/main" val="40737936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Lake Storage?</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lt"/>
                <a:cs typeface="Segoe UI"/>
              </a:rPr>
              <a:t>Azure Data Lake Storage is a repository of data for your modern data warehouse.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50723" y="2170845"/>
            <a:ext cx="8015749" cy="17789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Organizes data into directories for improved file access.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Supports POSIX and RBAC permissions.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Compatible with the Hadoop Distributed File System</a:t>
            </a:r>
          </a:p>
        </p:txBody>
      </p:sp>
      <p:pic>
        <p:nvPicPr>
          <p:cNvPr id="10" name="Picture 9">
            <a:extLst>
              <a:ext uri="{FF2B5EF4-FFF2-40B4-BE49-F238E27FC236}">
                <a16:creationId xmlns:a16="http://schemas.microsoft.com/office/drawing/2014/main" id="{3C0E342C-9CCF-420D-BFE9-79F3324262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02437" y="2012424"/>
            <a:ext cx="2657474" cy="2657474"/>
          </a:xfrm>
          <a:prstGeom prst="rect">
            <a:avLst/>
          </a:prstGeom>
        </p:spPr>
      </p:pic>
    </p:spTree>
    <p:extLst>
      <p:ext uri="{BB962C8B-B14F-4D97-AF65-F5344CB8AC3E}">
        <p14:creationId xmlns:p14="http://schemas.microsoft.com/office/powerpoint/2010/main" val="1901961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Databricks?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lt"/>
                <a:cs typeface="Segoe UI"/>
              </a:rPr>
              <a:t>Azure Databricks is an Apache Spark-based platform that provides big data processing and streaming.</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2151113"/>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Simplifies the provisioning and collaboration of Apache spark-based analytical solutions.</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Utilizes the security capabilities of Azure.</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Integrates with a variety of Azure data platform services and Power BI.</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p:txBody>
      </p:sp>
      <p:pic>
        <p:nvPicPr>
          <p:cNvPr id="2" name="Picture 1">
            <a:extLst>
              <a:ext uri="{FF2B5EF4-FFF2-40B4-BE49-F238E27FC236}">
                <a16:creationId xmlns:a16="http://schemas.microsoft.com/office/drawing/2014/main" id="{644A995B-EB2E-453D-A5F8-C405910E082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2152924"/>
            <a:ext cx="2657475" cy="2823567"/>
          </a:xfrm>
          <a:prstGeom prst="rect">
            <a:avLst/>
          </a:prstGeom>
        </p:spPr>
      </p:pic>
    </p:spTree>
    <p:extLst>
      <p:ext uri="{BB962C8B-B14F-4D97-AF65-F5344CB8AC3E}">
        <p14:creationId xmlns:p14="http://schemas.microsoft.com/office/powerpoint/2010/main" val="18636438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426424" y="1457325"/>
            <a:ext cx="3657600" cy="3698875"/>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p>
              <a:pPr marL="0" marR="0" lvl="0" indent="0" defTabSz="914400" eaLnBrk="1" fontAlgn="auto" latinLnBrk="0" hangingPunct="1">
                <a:lnSpc>
                  <a:spcPct val="90000"/>
                </a:lnSpc>
                <a:spcBef>
                  <a:spcPts val="0"/>
                </a:spcBef>
                <a:spcAft>
                  <a:spcPts val="588"/>
                </a:spcAft>
                <a:buClrTx/>
                <a:buSzTx/>
                <a:buFontTx/>
                <a:buNone/>
                <a:tabLst/>
                <a:defRPr/>
              </a:pPr>
              <a:r>
                <a:rPr lang="en-US" sz="2400" kern="0" dirty="0">
                  <a:solidFill>
                    <a:schemeClr val="bg1"/>
                  </a:solidFill>
                  <a:latin typeface="+mj-lt"/>
                </a:rPr>
                <a:t>ADF</a:t>
              </a:r>
              <a:endParaRPr kumimoji="0" lang="en-US" sz="2400" b="0" i="0" u="none" strike="noStrike" kern="0" cap="none" spc="0" normalizeH="0" baseline="0" noProof="0" dirty="0">
                <a:ln>
                  <a:noFill/>
                </a:ln>
                <a:solidFill>
                  <a:schemeClr val="bg1"/>
                </a:solidFill>
                <a:effectLst/>
                <a:uLnTx/>
                <a:uFillTx/>
                <a:latin typeface="+mj-lt"/>
              </a:endParaRP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4262891" y="1457325"/>
            <a:ext cx="3657600" cy="3698875"/>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8108047" y="1457325"/>
            <a:ext cx="3657600" cy="3698875"/>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lang="en-US" sz="20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pic>
        <p:nvPicPr>
          <p:cNvPr id="43" name="Picture 42">
            <a:extLst>
              <a:ext uri="{FF2B5EF4-FFF2-40B4-BE49-F238E27FC236}">
                <a16:creationId xmlns:a16="http://schemas.microsoft.com/office/drawing/2014/main" id="{2935358E-6545-4FC7-89F9-C908B291AC6A}"/>
              </a:ext>
            </a:extLst>
          </p:cNvPr>
          <p:cNvPicPr>
            <a:picLocks noChangeAspect="1"/>
          </p:cNvPicPr>
          <p:nvPr/>
        </p:nvPicPr>
        <p:blipFill>
          <a:blip r:embed="rId11"/>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701843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422796" y="1475938"/>
            <a:ext cx="11346408" cy="404856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880200" y="1609551"/>
            <a:ext cx="1660711" cy="307777"/>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662290" y="2024752"/>
            <a:ext cx="2096531" cy="33573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999062" y="2162175"/>
            <a:ext cx="1422986" cy="1323746"/>
            <a:chOff x="876030" y="2276821"/>
            <a:chExt cx="1669050" cy="1552651"/>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4"/>
              <a:ext cx="1669050" cy="553998"/>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a:t>
              </a:r>
              <a:b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949846" y="3865523"/>
            <a:ext cx="1521418" cy="1310292"/>
            <a:chOff x="818303" y="4251099"/>
            <a:chExt cx="1784504" cy="1536871"/>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2"/>
              <a:ext cx="1784504" cy="553998"/>
            </a:xfrm>
            <a:prstGeom prst="rect">
              <a:avLst/>
            </a:prstGeom>
          </p:spPr>
          <p:txBody>
            <a:bodyPr wrap="square" lIns="0" tIns="0" rIns="0" bIns="0" anchor="t" anchorCtr="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Azure</a:t>
              </a:r>
              <a:b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3010387" y="2355850"/>
            <a:ext cx="1343546" cy="2922210"/>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4179984" y="3712931"/>
            <a:ext cx="176330" cy="3185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30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5880318" y="4265069"/>
            <a:ext cx="1232117" cy="353943"/>
          </a:xfrm>
          <a:prstGeom prst="rect">
            <a:avLst/>
          </a:prstGeom>
          <a:solidFill>
            <a:schemeClr val="bg1"/>
          </a:solidFill>
        </p:spPr>
        <p:txBody>
          <a:bodyPr wrap="squar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5014287" y="2338626"/>
            <a:ext cx="2939416" cy="2939452"/>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6167661" y="3138535"/>
            <a:ext cx="1614264" cy="353943"/>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5046728" y="3245983"/>
            <a:ext cx="443350" cy="443350"/>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5046728" y="3941308"/>
            <a:ext cx="443350" cy="443350"/>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5589448" y="3545413"/>
            <a:ext cx="443350" cy="443350"/>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875358" y="1609551"/>
            <a:ext cx="1660711" cy="307777"/>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4029" y="1950405"/>
            <a:ext cx="830442" cy="83044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8100433" y="4031014"/>
            <a:ext cx="1438674" cy="1261720"/>
            <a:chOff x="8109734" y="4398626"/>
            <a:chExt cx="1920092" cy="1683924"/>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626548" y="5728607"/>
              <a:ext cx="886460" cy="353943"/>
            </a:xfrm>
            <a:prstGeom prst="rect">
              <a:avLst/>
            </a:prstGeom>
          </p:spPr>
          <p:txBody>
            <a:bodyPr wrap="non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lgn="ctr">
                <a:defRPr/>
              </a:pPr>
              <a:r>
                <a:rPr lang="en-US" sz="20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9358002" y="1598951"/>
            <a:ext cx="2171709" cy="636754"/>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5" y="1680967"/>
              <a:ext cx="1668928" cy="421350"/>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9358886" y="2446637"/>
            <a:ext cx="2170824" cy="661720"/>
            <a:chOff x="9227963" y="2143621"/>
            <a:chExt cx="2584247" cy="787742"/>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0000"/>
                </a:lnSpc>
                <a:spcAft>
                  <a:spcPts val="600"/>
                </a:spcAft>
              </a:pPr>
              <a:r>
                <a:rPr lang="en-GB" sz="2400"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7" y="2143621"/>
              <a:ext cx="1656813"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Integration</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9358511" y="3306805"/>
            <a:ext cx="2048774" cy="661720"/>
            <a:chOff x="9219646" y="3063626"/>
            <a:chExt cx="2438954" cy="787742"/>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8" y="3063626"/>
              <a:ext cx="1516212"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Control</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Flow</a:t>
              </a:r>
            </a:p>
          </p:txBody>
        </p:sp>
      </p:grpSp>
      <p:pic>
        <p:nvPicPr>
          <p:cNvPr id="34" name="Picture 33">
            <a:extLst>
              <a:ext uri="{FF2B5EF4-FFF2-40B4-BE49-F238E27FC236}">
                <a16:creationId xmlns:a16="http://schemas.microsoft.com/office/drawing/2014/main" id="{221F3A64-E4EF-4106-92D2-7A70EEC52F6A}"/>
              </a:ext>
            </a:extLst>
          </p:cNvPr>
          <p:cNvPicPr>
            <a:picLocks noChangeAspect="1"/>
          </p:cNvPicPr>
          <p:nvPr/>
        </p:nvPicPr>
        <p:blipFill>
          <a:blip r:embed="rId11"/>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74122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Explore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95FCF0B7-C1D9-49B8-91EB-E3184C0A2C2C}"/>
              </a:ext>
            </a:extLst>
          </p:cNvPr>
          <p:cNvPicPr>
            <a:picLocks noChangeAspect="1"/>
          </p:cNvPicPr>
          <p:nvPr/>
        </p:nvPicPr>
        <p:blipFill>
          <a:blip r:embed="rId3"/>
          <a:srcRect l="-13614" t="-1668" r="-13614" b="-1668"/>
          <a:stretch>
            <a:fillRect/>
          </a:stretch>
        </p:blipFill>
        <p:spPr>
          <a:xfrm>
            <a:off x="422796" y="1475938"/>
            <a:ext cx="11346408" cy="4048562"/>
          </a:xfrm>
          <a:prstGeom prst="rect">
            <a:avLst/>
          </a:prstGeom>
          <a:noFill/>
          <a:ln w="19050">
            <a:solidFill>
              <a:schemeClr val="tx2"/>
            </a:solidFill>
            <a:headEnd type="none" w="med" len="med"/>
            <a:tailEnd type="none" w="med" len="med"/>
          </a:ln>
          <a:effectLst/>
        </p:spPr>
      </p:pic>
      <p:pic>
        <p:nvPicPr>
          <p:cNvPr id="4" name="Picture 3">
            <a:extLst>
              <a:ext uri="{FF2B5EF4-FFF2-40B4-BE49-F238E27FC236}">
                <a16:creationId xmlns:a16="http://schemas.microsoft.com/office/drawing/2014/main" id="{D078EF69-0D67-4CAE-902B-C7A46240884C}"/>
              </a:ext>
            </a:extLst>
          </p:cNvPr>
          <p:cNvPicPr>
            <a:picLocks noChangeAspect="1"/>
          </p:cNvPicPr>
          <p:nvPr/>
        </p:nvPicPr>
        <p:blipFill>
          <a:blip r:embed="rId4"/>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8612632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What is Power BI?</a:t>
            </a:r>
          </a:p>
        </p:txBody>
      </p:sp>
      <p:pic>
        <p:nvPicPr>
          <p:cNvPr id="7" name="Picture 6" descr="Image showing how Power BI works with other applications such as Excel, Access, SQL, Microsoft Edge, Cloud and Mail Chimp">
            <a:extLst>
              <a:ext uri="{FF2B5EF4-FFF2-40B4-BE49-F238E27FC236}">
                <a16:creationId xmlns:a16="http://schemas.microsoft.com/office/drawing/2014/main" id="{6C6D042B-38F7-405C-B161-51E92B8FA801}"/>
              </a:ext>
            </a:extLst>
          </p:cNvPr>
          <p:cNvPicPr>
            <a:picLocks noChangeAspect="1"/>
          </p:cNvPicPr>
          <p:nvPr/>
        </p:nvPicPr>
        <p:blipFill rotWithShape="1">
          <a:blip r:embed="rId3"/>
          <a:srcRect l="-40433" t="-3162" r="-40433" b="-3162"/>
          <a:stretch/>
        </p:blipFill>
        <p:spPr>
          <a:xfrm>
            <a:off x="422796" y="1475938"/>
            <a:ext cx="11346408" cy="4048562"/>
          </a:xfrm>
          <a:prstGeom prst="rect">
            <a:avLst/>
          </a:prstGeom>
          <a:noFill/>
          <a:ln w="19050">
            <a:solidFill>
              <a:schemeClr val="tx2"/>
            </a:solidFill>
            <a:headEnd type="none" w="med" len="med"/>
            <a:tailEnd type="none" w="med" len="med"/>
          </a:ln>
          <a:effectLst/>
        </p:spPr>
      </p:pic>
      <p:pic>
        <p:nvPicPr>
          <p:cNvPr id="4" name="Picture 3">
            <a:extLst>
              <a:ext uri="{FF2B5EF4-FFF2-40B4-BE49-F238E27FC236}">
                <a16:creationId xmlns:a16="http://schemas.microsoft.com/office/drawing/2014/main" id="{9322DB8C-8B14-4AC0-B827-885531C87678}"/>
              </a:ext>
            </a:extLst>
          </p:cNvPr>
          <p:cNvPicPr>
            <a:picLocks noChangeAspect="1"/>
          </p:cNvPicPr>
          <p:nvPr/>
        </p:nvPicPr>
        <p:blipFill>
          <a:blip r:embed="rId4"/>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20263625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How can you use Power BI?</a:t>
            </a:r>
            <a:br>
              <a:rPr lang="en-US" dirty="0"/>
            </a:b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95360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Desktop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38" name="Picture 2" descr="Power BI Desktop">
            <a:extLst>
              <a:ext uri="{FF2B5EF4-FFF2-40B4-BE49-F238E27FC236}">
                <a16:creationId xmlns:a16="http://schemas.microsoft.com/office/drawing/2014/main" id="{8253D5E6-7F60-498D-81C0-888D66018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275" y="1639077"/>
            <a:ext cx="7175369" cy="40314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91FBC27-EA03-43BF-BAA7-03385F875668}"/>
              </a:ext>
            </a:extLst>
          </p:cNvPr>
          <p:cNvSpPr txBox="1"/>
          <p:nvPr/>
        </p:nvSpPr>
        <p:spPr>
          <a:xfrm>
            <a:off x="292614" y="3219815"/>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Service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4860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Mobile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40" name="Picture 4" descr="Screenshot of a full Home.">
            <a:extLst>
              <a:ext uri="{FF2B5EF4-FFF2-40B4-BE49-F238E27FC236}">
                <a16:creationId xmlns:a16="http://schemas.microsoft.com/office/drawing/2014/main" id="{A6287864-8B66-451B-A5E8-130C09F41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607" y="1639077"/>
            <a:ext cx="3099228" cy="402062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Mobile-optimized report">
            <a:extLst>
              <a:ext uri="{FF2B5EF4-FFF2-40B4-BE49-F238E27FC236}">
                <a16:creationId xmlns:a16="http://schemas.microsoft.com/office/drawing/2014/main" id="{96ABE0E3-BD53-48D2-8D1A-E231DDB40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38" y="1649931"/>
            <a:ext cx="5989661" cy="40206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pic>
        <p:nvPicPr>
          <p:cNvPr id="10" name="Picture 9">
            <a:extLst>
              <a:ext uri="{FF2B5EF4-FFF2-40B4-BE49-F238E27FC236}">
                <a16:creationId xmlns:a16="http://schemas.microsoft.com/office/drawing/2014/main" id="{7F238ABC-5D49-475F-87D3-1608FB4FCD7E}"/>
              </a:ext>
            </a:extLst>
          </p:cNvPr>
          <p:cNvPicPr>
            <a:picLocks noChangeAspect="1"/>
          </p:cNvPicPr>
          <p:nvPr/>
        </p:nvPicPr>
        <p:blipFill>
          <a:blip r:embed="rId6"/>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003605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4338"/>
                                        </p:tgtEl>
                                      </p:cBhvr>
                                    </p:animEffect>
                                    <p:set>
                                      <p:cBhvr>
                                        <p:cTn id="13" dur="1" fill="hold">
                                          <p:stCondLst>
                                            <p:cond delay="499"/>
                                          </p:stCondLst>
                                        </p:cTn>
                                        <p:tgtEl>
                                          <p:spTgt spid="14338"/>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4340"/>
                                        </p:tgtEl>
                                        <p:attrNameLst>
                                          <p:attrName>style.visibility</p:attrName>
                                        </p:attrNameLst>
                                      </p:cBhvr>
                                      <p:to>
                                        <p:strVal val="visible"/>
                                      </p:to>
                                    </p:set>
                                    <p:anim calcmode="lin" valueType="num">
                                      <p:cBhvr additive="base">
                                        <p:cTn id="17" dur="500" fill="hold"/>
                                        <p:tgtEl>
                                          <p:spTgt spid="14340"/>
                                        </p:tgtEl>
                                        <p:attrNameLst>
                                          <p:attrName>ppt_x</p:attrName>
                                        </p:attrNameLst>
                                      </p:cBhvr>
                                      <p:tavLst>
                                        <p:tav tm="0">
                                          <p:val>
                                            <p:strVal val="#ppt_x"/>
                                          </p:val>
                                        </p:tav>
                                        <p:tav tm="100000">
                                          <p:val>
                                            <p:strVal val="#ppt_x"/>
                                          </p:val>
                                        </p:tav>
                                      </p:tavLst>
                                    </p:anim>
                                    <p:anim calcmode="lin" valueType="num">
                                      <p:cBhvr additive="base">
                                        <p:cTn id="18" dur="500" fill="hold"/>
                                        <p:tgtEl>
                                          <p:spTgt spid="143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14340"/>
                                        </p:tgtEl>
                                      </p:cBhvr>
                                    </p:animEffect>
                                    <p:anim calcmode="lin" valueType="num">
                                      <p:cBhvr>
                                        <p:cTn id="27" dur="1000"/>
                                        <p:tgtEl>
                                          <p:spTgt spid="14340"/>
                                        </p:tgtEl>
                                        <p:attrNameLst>
                                          <p:attrName>ppt_x</p:attrName>
                                        </p:attrNameLst>
                                      </p:cBhvr>
                                      <p:tavLst>
                                        <p:tav tm="0">
                                          <p:val>
                                            <p:strVal val="ppt_x"/>
                                          </p:val>
                                        </p:tav>
                                        <p:tav tm="100000">
                                          <p:val>
                                            <p:strVal val="ppt_x"/>
                                          </p:val>
                                        </p:tav>
                                      </p:tavLst>
                                    </p:anim>
                                    <p:anim calcmode="lin" valueType="num">
                                      <p:cBhvr>
                                        <p:cTn id="28" dur="1000"/>
                                        <p:tgtEl>
                                          <p:spTgt spid="14340"/>
                                        </p:tgtEl>
                                        <p:attrNameLst>
                                          <p:attrName>ppt_y</p:attrName>
                                        </p:attrNameLst>
                                      </p:cBhvr>
                                      <p:tavLst>
                                        <p:tav tm="0">
                                          <p:val>
                                            <p:strVal val="ppt_y"/>
                                          </p:val>
                                        </p:tav>
                                        <p:tav tm="100000">
                                          <p:val>
                                            <p:strVal val="ppt_y+.1"/>
                                          </p:val>
                                        </p:tav>
                                      </p:tavLst>
                                    </p:anim>
                                    <p:set>
                                      <p:cBhvr>
                                        <p:cTn id="29" dur="1" fill="hold">
                                          <p:stCondLst>
                                            <p:cond delay="999"/>
                                          </p:stCondLst>
                                        </p:cTn>
                                        <p:tgtEl>
                                          <p:spTgt spid="14340"/>
                                        </p:tgtEl>
                                        <p:attrNameLst>
                                          <p:attrName>style.visibility</p:attrName>
                                        </p:attrNameLst>
                                      </p:cBhvr>
                                      <p:to>
                                        <p:strVal val="hidden"/>
                                      </p:to>
                                    </p:set>
                                  </p:childTnLst>
                                </p:cTn>
                              </p:par>
                            </p:childTnLst>
                          </p:cTn>
                        </p:par>
                        <p:par>
                          <p:cTn id="30" fill="hold">
                            <p:stCondLst>
                              <p:cond delay="1000"/>
                            </p:stCondLst>
                            <p:childTnLst>
                              <p:par>
                                <p:cTn id="31" presetID="6" presetClass="entr" presetSubtype="16"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ircle(in)">
                                      <p:cBhvr>
                                        <p:cTn id="33" dur="2000"/>
                                        <p:tgtEl>
                                          <p:spTgt spid="13"/>
                                        </p:tgtEl>
                                      </p:cBhvr>
                                    </p:animEffect>
                                  </p:childTnLst>
                                </p:cTn>
                              </p:par>
                              <p:par>
                                <p:cTn id="34" presetID="6" presetClass="entr" presetSubtype="16" fill="hold" nodeType="withEffect">
                                  <p:stCondLst>
                                    <p:cond delay="0"/>
                                  </p:stCondLst>
                                  <p:childTnLst>
                                    <p:set>
                                      <p:cBhvr>
                                        <p:cTn id="35" dur="1" fill="hold">
                                          <p:stCondLst>
                                            <p:cond delay="0"/>
                                          </p:stCondLst>
                                        </p:cTn>
                                        <p:tgtEl>
                                          <p:spTgt spid="14342"/>
                                        </p:tgtEl>
                                        <p:attrNameLst>
                                          <p:attrName>style.visibility</p:attrName>
                                        </p:attrNameLst>
                                      </p:cBhvr>
                                      <p:to>
                                        <p:strVal val="visible"/>
                                      </p:to>
                                    </p:set>
                                    <p:animEffect transition="in" filter="circle(in)">
                                      <p:cBhvr>
                                        <p:cTn id="36" dur="2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9611-2DAB-4EC2-BF51-0233F63C5949}"/>
              </a:ext>
            </a:extLst>
          </p:cNvPr>
          <p:cNvSpPr>
            <a:spLocks noGrp="1"/>
          </p:cNvSpPr>
          <p:nvPr>
            <p:ph type="title"/>
          </p:nvPr>
        </p:nvSpPr>
        <p:spPr/>
        <p:txBody>
          <a:bodyPr/>
          <a:lstStyle/>
          <a:p>
            <a:r>
              <a:rPr lang="en-US" dirty="0"/>
              <a:t>Analytical Workloads</a:t>
            </a:r>
          </a:p>
        </p:txBody>
      </p:sp>
      <p:sp>
        <p:nvSpPr>
          <p:cNvPr id="51" name="TextBox 50">
            <a:extLst>
              <a:ext uri="{FF2B5EF4-FFF2-40B4-BE49-F238E27FC236}">
                <a16:creationId xmlns:a16="http://schemas.microsoft.com/office/drawing/2014/main" id="{45C3E3E9-A9CD-4400-BF7A-0E4982173996}"/>
              </a:ext>
            </a:extLst>
          </p:cNvPr>
          <p:cNvSpPr txBox="1"/>
          <p:nvPr/>
        </p:nvSpPr>
        <p:spPr>
          <a:xfrm>
            <a:off x="267724" y="1272977"/>
            <a:ext cx="10539976" cy="66479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Analytical workloads are used for data analysis and decision making. </a:t>
            </a:r>
          </a:p>
        </p:txBody>
      </p:sp>
      <p:grpSp>
        <p:nvGrpSpPr>
          <p:cNvPr id="58" name="Group 57">
            <a:extLst>
              <a:ext uri="{FF2B5EF4-FFF2-40B4-BE49-F238E27FC236}">
                <a16:creationId xmlns:a16="http://schemas.microsoft.com/office/drawing/2014/main" id="{8151292F-4856-43CA-9B56-59A3419E39B2}"/>
              </a:ext>
              <a:ext uri="{C183D7F6-B498-43B3-948B-1728B52AA6E4}">
                <adec:decorative xmlns:adec="http://schemas.microsoft.com/office/drawing/2017/decorative" val="1"/>
              </a:ext>
            </a:extLst>
          </p:cNvPr>
          <p:cNvGrpSpPr/>
          <p:nvPr/>
        </p:nvGrpSpPr>
        <p:grpSpPr>
          <a:xfrm>
            <a:off x="4073295" y="2285983"/>
            <a:ext cx="8095799" cy="2286033"/>
            <a:chOff x="4171377" y="2882346"/>
            <a:chExt cx="8095799" cy="2286033"/>
          </a:xfrm>
        </p:grpSpPr>
        <p:pic>
          <p:nvPicPr>
            <p:cNvPr id="35" name="Graphic 34" descr="Scatterplot">
              <a:extLst>
                <a:ext uri="{FF2B5EF4-FFF2-40B4-BE49-F238E27FC236}">
                  <a16:creationId xmlns:a16="http://schemas.microsoft.com/office/drawing/2014/main" id="{48070B0A-7528-4E13-9F86-60C880664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5273" y="3098263"/>
              <a:ext cx="1931903" cy="1931903"/>
            </a:xfrm>
            <a:prstGeom prst="rect">
              <a:avLst/>
            </a:prstGeom>
          </p:spPr>
        </p:pic>
        <p:pic>
          <p:nvPicPr>
            <p:cNvPr id="37" name="Graphic 36" descr="Research">
              <a:extLst>
                <a:ext uri="{FF2B5EF4-FFF2-40B4-BE49-F238E27FC236}">
                  <a16:creationId xmlns:a16="http://schemas.microsoft.com/office/drawing/2014/main" id="{3EF0B2EB-1B38-4EED-9A64-0387FC9097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0474" y="3137114"/>
              <a:ext cx="1854200" cy="1854200"/>
            </a:xfrm>
            <a:prstGeom prst="rect">
              <a:avLst/>
            </a:prstGeom>
          </p:spPr>
        </p:pic>
        <p:grpSp>
          <p:nvGrpSpPr>
            <p:cNvPr id="53" name="Group 52">
              <a:extLst>
                <a:ext uri="{FF2B5EF4-FFF2-40B4-BE49-F238E27FC236}">
                  <a16:creationId xmlns:a16="http://schemas.microsoft.com/office/drawing/2014/main" id="{426F7CD9-33A6-45E9-BA88-D96BF68F6E55}"/>
                </a:ext>
              </a:extLst>
            </p:cNvPr>
            <p:cNvGrpSpPr/>
            <p:nvPr/>
          </p:nvGrpSpPr>
          <p:grpSpPr>
            <a:xfrm>
              <a:off x="4171377" y="2882346"/>
              <a:ext cx="2817719" cy="2286033"/>
              <a:chOff x="8227452" y="1164313"/>
              <a:chExt cx="2817719" cy="2286033"/>
            </a:xfrm>
          </p:grpSpPr>
          <p:grpSp>
            <p:nvGrpSpPr>
              <p:cNvPr id="52" name="Group 51">
                <a:extLst>
                  <a:ext uri="{FF2B5EF4-FFF2-40B4-BE49-F238E27FC236}">
                    <a16:creationId xmlns:a16="http://schemas.microsoft.com/office/drawing/2014/main" id="{2E753675-4159-4A04-A3AA-FF88A4C8C48A}"/>
                  </a:ext>
                </a:extLst>
              </p:cNvPr>
              <p:cNvGrpSpPr/>
              <p:nvPr/>
            </p:nvGrpSpPr>
            <p:grpSpPr>
              <a:xfrm>
                <a:off x="8227452" y="1164313"/>
                <a:ext cx="2817719" cy="2204276"/>
                <a:chOff x="8227452" y="1164313"/>
                <a:chExt cx="2817719" cy="2204276"/>
              </a:xfrm>
            </p:grpSpPr>
            <p:grpSp>
              <p:nvGrpSpPr>
                <p:cNvPr id="40" name="Group 39">
                  <a:extLst>
                    <a:ext uri="{FF2B5EF4-FFF2-40B4-BE49-F238E27FC236}">
                      <a16:creationId xmlns:a16="http://schemas.microsoft.com/office/drawing/2014/main" id="{39A82E28-AFFA-4169-91C2-09A34EFE54D5}"/>
                    </a:ext>
                  </a:extLst>
                </p:cNvPr>
                <p:cNvGrpSpPr/>
                <p:nvPr/>
              </p:nvGrpSpPr>
              <p:grpSpPr>
                <a:xfrm>
                  <a:off x="8439150" y="1577889"/>
                  <a:ext cx="2451852" cy="1790700"/>
                  <a:chOff x="8388350" y="1120690"/>
                  <a:chExt cx="2451852" cy="1790700"/>
                </a:xfrm>
              </p:grpSpPr>
              <p:pic>
                <p:nvPicPr>
                  <p:cNvPr id="22" name="Graphic 21" descr="Daily calendar">
                    <a:extLst>
                      <a:ext uri="{FF2B5EF4-FFF2-40B4-BE49-F238E27FC236}">
                        <a16:creationId xmlns:a16="http://schemas.microsoft.com/office/drawing/2014/main" id="{74EBA412-0B75-4CBC-9D89-64318135DC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8388350" y="1120690"/>
                    <a:ext cx="612963" cy="596900"/>
                  </a:xfrm>
                  <a:prstGeom prst="rect">
                    <a:avLst/>
                  </a:prstGeom>
                </p:spPr>
              </p:pic>
              <p:pic>
                <p:nvPicPr>
                  <p:cNvPr id="23" name="Graphic 22" descr="Daily calendar">
                    <a:extLst>
                      <a:ext uri="{FF2B5EF4-FFF2-40B4-BE49-F238E27FC236}">
                        <a16:creationId xmlns:a16="http://schemas.microsoft.com/office/drawing/2014/main" id="{78F3342B-BFDD-4AC7-AFBE-547C5151A43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001313" y="1120690"/>
                    <a:ext cx="612963" cy="596900"/>
                  </a:xfrm>
                  <a:prstGeom prst="rect">
                    <a:avLst/>
                  </a:prstGeom>
                </p:spPr>
              </p:pic>
              <p:pic>
                <p:nvPicPr>
                  <p:cNvPr id="24" name="Graphic 23" descr="Daily calendar">
                    <a:extLst>
                      <a:ext uri="{FF2B5EF4-FFF2-40B4-BE49-F238E27FC236}">
                        <a16:creationId xmlns:a16="http://schemas.microsoft.com/office/drawing/2014/main" id="{96EE7C0B-42D1-4141-8B8B-30253829B5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614276" y="1120690"/>
                    <a:ext cx="612963" cy="596900"/>
                  </a:xfrm>
                  <a:prstGeom prst="rect">
                    <a:avLst/>
                  </a:prstGeom>
                </p:spPr>
              </p:pic>
              <p:pic>
                <p:nvPicPr>
                  <p:cNvPr id="25" name="Graphic 24" descr="Daily calendar">
                    <a:extLst>
                      <a:ext uri="{FF2B5EF4-FFF2-40B4-BE49-F238E27FC236}">
                        <a16:creationId xmlns:a16="http://schemas.microsoft.com/office/drawing/2014/main" id="{F4CB8A6D-7345-4E12-AB56-DAD0055626F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10227239" y="1120690"/>
                    <a:ext cx="612963" cy="596900"/>
                  </a:xfrm>
                  <a:prstGeom prst="rect">
                    <a:avLst/>
                  </a:prstGeom>
                </p:spPr>
              </p:pic>
              <p:pic>
                <p:nvPicPr>
                  <p:cNvPr id="26" name="Graphic 25" descr="Daily calendar">
                    <a:extLst>
                      <a:ext uri="{FF2B5EF4-FFF2-40B4-BE49-F238E27FC236}">
                        <a16:creationId xmlns:a16="http://schemas.microsoft.com/office/drawing/2014/main" id="{E1AC22D6-A189-4DA0-B9A0-78040C5A2D6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8388350" y="1717590"/>
                    <a:ext cx="612963" cy="596900"/>
                  </a:xfrm>
                  <a:prstGeom prst="rect">
                    <a:avLst/>
                  </a:prstGeom>
                </p:spPr>
              </p:pic>
              <p:pic>
                <p:nvPicPr>
                  <p:cNvPr id="27" name="Graphic 26" descr="Daily calendar">
                    <a:extLst>
                      <a:ext uri="{FF2B5EF4-FFF2-40B4-BE49-F238E27FC236}">
                        <a16:creationId xmlns:a16="http://schemas.microsoft.com/office/drawing/2014/main" id="{D459F236-50E8-4BDE-A421-604DD525DC2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001313" y="1717590"/>
                    <a:ext cx="612963" cy="596900"/>
                  </a:xfrm>
                  <a:prstGeom prst="rect">
                    <a:avLst/>
                  </a:prstGeom>
                </p:spPr>
              </p:pic>
              <p:pic>
                <p:nvPicPr>
                  <p:cNvPr id="28" name="Graphic 27" descr="Daily calendar">
                    <a:extLst>
                      <a:ext uri="{FF2B5EF4-FFF2-40B4-BE49-F238E27FC236}">
                        <a16:creationId xmlns:a16="http://schemas.microsoft.com/office/drawing/2014/main" id="{DA8C1DE7-3F6B-4CE3-B386-8558D91A73B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614276" y="1717590"/>
                    <a:ext cx="612963" cy="596900"/>
                  </a:xfrm>
                  <a:prstGeom prst="rect">
                    <a:avLst/>
                  </a:prstGeom>
                </p:spPr>
              </p:pic>
              <p:pic>
                <p:nvPicPr>
                  <p:cNvPr id="29" name="Graphic 28" descr="Daily calendar">
                    <a:extLst>
                      <a:ext uri="{FF2B5EF4-FFF2-40B4-BE49-F238E27FC236}">
                        <a16:creationId xmlns:a16="http://schemas.microsoft.com/office/drawing/2014/main" id="{239DEDA9-0E76-431F-9764-BEA30D7971D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10227239" y="1717590"/>
                    <a:ext cx="612963" cy="596900"/>
                  </a:xfrm>
                  <a:prstGeom prst="rect">
                    <a:avLst/>
                  </a:prstGeom>
                </p:spPr>
              </p:pic>
              <p:pic>
                <p:nvPicPr>
                  <p:cNvPr id="30" name="Graphic 29" descr="Daily calendar">
                    <a:extLst>
                      <a:ext uri="{FF2B5EF4-FFF2-40B4-BE49-F238E27FC236}">
                        <a16:creationId xmlns:a16="http://schemas.microsoft.com/office/drawing/2014/main" id="{95A01AEE-E0E9-4903-8F42-8759AF2311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8388350" y="2314490"/>
                    <a:ext cx="612963" cy="596900"/>
                  </a:xfrm>
                  <a:prstGeom prst="rect">
                    <a:avLst/>
                  </a:prstGeom>
                </p:spPr>
              </p:pic>
              <p:pic>
                <p:nvPicPr>
                  <p:cNvPr id="31" name="Graphic 30" descr="Daily calendar">
                    <a:extLst>
                      <a:ext uri="{FF2B5EF4-FFF2-40B4-BE49-F238E27FC236}">
                        <a16:creationId xmlns:a16="http://schemas.microsoft.com/office/drawing/2014/main" id="{4AD77757-5B14-4541-8DF7-34C27DE20E0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001313" y="2314490"/>
                    <a:ext cx="612963" cy="596900"/>
                  </a:xfrm>
                  <a:prstGeom prst="rect">
                    <a:avLst/>
                  </a:prstGeom>
                </p:spPr>
              </p:pic>
              <p:pic>
                <p:nvPicPr>
                  <p:cNvPr id="32" name="Graphic 31" descr="Daily calendar">
                    <a:extLst>
                      <a:ext uri="{FF2B5EF4-FFF2-40B4-BE49-F238E27FC236}">
                        <a16:creationId xmlns:a16="http://schemas.microsoft.com/office/drawing/2014/main" id="{AE5BC13B-15E5-4BAC-83FA-07152CB851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614276" y="2314490"/>
                    <a:ext cx="612963" cy="596900"/>
                  </a:xfrm>
                  <a:prstGeom prst="rect">
                    <a:avLst/>
                  </a:prstGeom>
                </p:spPr>
              </p:pic>
              <p:pic>
                <p:nvPicPr>
                  <p:cNvPr id="33" name="Graphic 32" descr="Daily calendar">
                    <a:extLst>
                      <a:ext uri="{FF2B5EF4-FFF2-40B4-BE49-F238E27FC236}">
                        <a16:creationId xmlns:a16="http://schemas.microsoft.com/office/drawing/2014/main" id="{18D92015-B50C-4B4C-BC33-145F157622A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10227239" y="2314490"/>
                    <a:ext cx="612963" cy="596900"/>
                  </a:xfrm>
                  <a:prstGeom prst="rect">
                    <a:avLst/>
                  </a:prstGeom>
                </p:spPr>
              </p:pic>
            </p:grpSp>
            <p:sp>
              <p:nvSpPr>
                <p:cNvPr id="47" name="TextBox 46">
                  <a:extLst>
                    <a:ext uri="{FF2B5EF4-FFF2-40B4-BE49-F238E27FC236}">
                      <a16:creationId xmlns:a16="http://schemas.microsoft.com/office/drawing/2014/main" id="{A36A8545-31AC-4AE5-9AA8-6BBFF8456741}"/>
                    </a:ext>
                  </a:extLst>
                </p:cNvPr>
                <p:cNvSpPr txBox="1"/>
                <p:nvPr/>
              </p:nvSpPr>
              <p:spPr>
                <a:xfrm>
                  <a:off x="8227452" y="1164313"/>
                  <a:ext cx="2817719"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2020 Transactions</a:t>
                  </a:r>
                </a:p>
              </p:txBody>
            </p:sp>
          </p:grpSp>
          <p:sp>
            <p:nvSpPr>
              <p:cNvPr id="48" name="Rectangle 47">
                <a:extLst>
                  <a:ext uri="{FF2B5EF4-FFF2-40B4-BE49-F238E27FC236}">
                    <a16:creationId xmlns:a16="http://schemas.microsoft.com/office/drawing/2014/main" id="{D4727379-2BCE-4F06-821E-F0D27BDEDB5D}"/>
                  </a:ext>
                </a:extLst>
              </p:cNvPr>
              <p:cNvSpPr/>
              <p:nvPr/>
            </p:nvSpPr>
            <p:spPr bwMode="auto">
              <a:xfrm>
                <a:off x="8260274" y="1185660"/>
                <a:ext cx="2752071" cy="2264686"/>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a:extLst>
                <a:ext uri="{FF2B5EF4-FFF2-40B4-BE49-F238E27FC236}">
                  <a16:creationId xmlns:a16="http://schemas.microsoft.com/office/drawing/2014/main" id="{8E28BF1E-C011-4F38-A447-9F3CCEEC7383}"/>
                </a:ext>
              </a:extLst>
            </p:cNvPr>
            <p:cNvCxnSpPr/>
            <p:nvPr/>
          </p:nvCxnSpPr>
          <p:spPr>
            <a:xfrm>
              <a:off x="7033582" y="4110799"/>
              <a:ext cx="846892" cy="0"/>
            </a:xfrm>
            <a:prstGeom prst="straightConnector1">
              <a:avLst/>
            </a:prstGeom>
            <a:ln w="38100">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E51DD1C-13FF-47FF-83B6-818C445DE020}"/>
                </a:ext>
              </a:extLst>
            </p:cNvPr>
            <p:cNvCxnSpPr/>
            <p:nvPr/>
          </p:nvCxnSpPr>
          <p:spPr>
            <a:xfrm>
              <a:off x="9488381" y="4110799"/>
              <a:ext cx="846892" cy="0"/>
            </a:xfrm>
            <a:prstGeom prst="straightConnector1">
              <a:avLst/>
            </a:prstGeom>
            <a:ln w="38100">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AD5F61D8-0346-4D06-B9E7-500DB0C34E02}"/>
              </a:ext>
            </a:extLst>
          </p:cNvPr>
          <p:cNvSpPr txBox="1"/>
          <p:nvPr/>
        </p:nvSpPr>
        <p:spPr>
          <a:xfrm>
            <a:off x="418642" y="1989157"/>
            <a:ext cx="7309307" cy="1839414"/>
          </a:xfrm>
          <a:prstGeom prst="rect">
            <a:avLst/>
          </a:prstGeom>
          <a:noFill/>
        </p:spPr>
        <p:txBody>
          <a:bodyPr wrap="square">
            <a:spAutoFit/>
          </a:bodyPr>
          <a:lstStyle/>
          <a:p>
            <a:pPr marL="342900" marR="0" lvl="0" indent="-342900" algn="l" defTabSz="914367"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Summaries</a:t>
            </a:r>
          </a:p>
          <a:p>
            <a:pPr marL="342900" marR="0" lvl="0" indent="-342900" algn="l" defTabSz="914367"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Trends</a:t>
            </a:r>
          </a:p>
          <a:p>
            <a:pPr marL="342900" marR="0" lvl="0" indent="-342900" algn="l" defTabSz="914367"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Business information</a:t>
            </a:r>
          </a:p>
        </p:txBody>
      </p:sp>
      <p:pic>
        <p:nvPicPr>
          <p:cNvPr id="34" name="Picture 33">
            <a:extLst>
              <a:ext uri="{FF2B5EF4-FFF2-40B4-BE49-F238E27FC236}">
                <a16:creationId xmlns:a16="http://schemas.microsoft.com/office/drawing/2014/main" id="{639A2AA0-730F-46D6-A65D-B511216BBFB2}"/>
              </a:ext>
            </a:extLst>
          </p:cNvPr>
          <p:cNvPicPr>
            <a:picLocks noChangeAspect="1"/>
          </p:cNvPicPr>
          <p:nvPr/>
        </p:nvPicPr>
        <p:blipFill>
          <a:blip r:embed="rId9"/>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4188375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The anatomy of a Power BI app</a:t>
            </a: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3854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Visualizations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91FBC27-EA03-43BF-BAA7-03385F875668}"/>
              </a:ext>
            </a:extLst>
          </p:cNvPr>
          <p:cNvSpPr txBox="1"/>
          <p:nvPr/>
        </p:nvSpPr>
        <p:spPr>
          <a:xfrm>
            <a:off x="292614" y="3008190"/>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Reports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844714"/>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Tiles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
        <p:nvSpPr>
          <p:cNvPr id="10" name="TextBox 9">
            <a:extLst>
              <a:ext uri="{FF2B5EF4-FFF2-40B4-BE49-F238E27FC236}">
                <a16:creationId xmlns:a16="http://schemas.microsoft.com/office/drawing/2014/main" id="{4D28B5BF-A1BE-4820-AA9D-0BF3F0F5DBD4}"/>
              </a:ext>
            </a:extLst>
          </p:cNvPr>
          <p:cNvSpPr txBox="1"/>
          <p:nvPr/>
        </p:nvSpPr>
        <p:spPr>
          <a:xfrm>
            <a:off x="292614" y="211606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Datasets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A4AD44B-3F18-4D76-A1A3-5A3EAEC780BA}"/>
              </a:ext>
            </a:extLst>
          </p:cNvPr>
          <p:cNvSpPr txBox="1"/>
          <p:nvPr/>
        </p:nvSpPr>
        <p:spPr>
          <a:xfrm>
            <a:off x="292614" y="3952593"/>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Dashboards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5" name="Picture 2" descr="Power BI datasets">
            <a:extLst>
              <a:ext uri="{FF2B5EF4-FFF2-40B4-BE49-F238E27FC236}">
                <a16:creationId xmlns:a16="http://schemas.microsoft.com/office/drawing/2014/main" id="{DD3D1188-6D89-4CD3-9C92-D8DBD8C62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379" y="1267420"/>
            <a:ext cx="6296031" cy="43231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wer BI reports">
            <a:extLst>
              <a:ext uri="{FF2B5EF4-FFF2-40B4-BE49-F238E27FC236}">
                <a16:creationId xmlns:a16="http://schemas.microsoft.com/office/drawing/2014/main" id="{39724915-5E2E-47EA-AB9A-59D7DD897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699" y="1189433"/>
            <a:ext cx="6567151" cy="44791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aracterísticas | Microsoft Power BI">
            <a:extLst>
              <a:ext uri="{FF2B5EF4-FFF2-40B4-BE49-F238E27FC236}">
                <a16:creationId xmlns:a16="http://schemas.microsoft.com/office/drawing/2014/main" id="{3319CF13-C7D0-4C27-9C81-707297DE8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515" y="1068015"/>
            <a:ext cx="6778779" cy="4721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Screenshot of Power BI chart.">
            <a:extLst>
              <a:ext uri="{FF2B5EF4-FFF2-40B4-BE49-F238E27FC236}">
                <a16:creationId xmlns:a16="http://schemas.microsoft.com/office/drawing/2014/main" id="{032E2795-57A6-4BAD-A5B2-3E82859A3F0D}"/>
              </a:ext>
            </a:extLst>
          </p:cNvPr>
          <p:cNvGrpSpPr/>
          <p:nvPr/>
        </p:nvGrpSpPr>
        <p:grpSpPr>
          <a:xfrm>
            <a:off x="3681351" y="1239813"/>
            <a:ext cx="7385847" cy="4378373"/>
            <a:chOff x="3681351" y="1239813"/>
            <a:chExt cx="7385847" cy="4378373"/>
          </a:xfrm>
        </p:grpSpPr>
        <p:grpSp>
          <p:nvGrpSpPr>
            <p:cNvPr id="14" name="Group 13">
              <a:extLst>
                <a:ext uri="{FF2B5EF4-FFF2-40B4-BE49-F238E27FC236}">
                  <a16:creationId xmlns:a16="http://schemas.microsoft.com/office/drawing/2014/main" id="{D8C1E829-910E-4F0A-BEEE-2D4A7DCFDE0A}"/>
                </a:ext>
              </a:extLst>
            </p:cNvPr>
            <p:cNvGrpSpPr/>
            <p:nvPr/>
          </p:nvGrpSpPr>
          <p:grpSpPr>
            <a:xfrm>
              <a:off x="3681351" y="1666651"/>
              <a:ext cx="7385847" cy="3524697"/>
              <a:chOff x="320948" y="1595276"/>
              <a:chExt cx="10378115" cy="3886707"/>
            </a:xfrm>
          </p:grpSpPr>
          <p:pic>
            <p:nvPicPr>
              <p:cNvPr id="15" name="Picture 14" descr="example of a dot plot">
                <a:extLst>
                  <a:ext uri="{FF2B5EF4-FFF2-40B4-BE49-F238E27FC236}">
                    <a16:creationId xmlns:a16="http://schemas.microsoft.com/office/drawing/2014/main" id="{B411F229-576B-4CB9-AEED-8F415B505FD6}"/>
                  </a:ext>
                </a:extLst>
              </p:cNvPr>
              <p:cNvPicPr>
                <a:picLocks noChangeAspect="1"/>
              </p:cNvPicPr>
              <p:nvPr/>
            </p:nvPicPr>
            <p:blipFill rotWithShape="1">
              <a:blip r:embed="rId6"/>
              <a:srcRect l="1306" t="6696" r="3048" b="2637"/>
              <a:stretch/>
            </p:blipFill>
            <p:spPr>
              <a:xfrm>
                <a:off x="8220288" y="1734813"/>
                <a:ext cx="1706895" cy="1508825"/>
              </a:xfrm>
              <a:prstGeom prst="rect">
                <a:avLst/>
              </a:prstGeom>
            </p:spPr>
          </p:pic>
          <p:grpSp>
            <p:nvGrpSpPr>
              <p:cNvPr id="17" name="Group 16">
                <a:extLst>
                  <a:ext uri="{FF2B5EF4-FFF2-40B4-BE49-F238E27FC236}">
                    <a16:creationId xmlns:a16="http://schemas.microsoft.com/office/drawing/2014/main" id="{BC450138-D9D6-4BE1-BEC7-6D43E8E223D3}"/>
                  </a:ext>
                </a:extLst>
              </p:cNvPr>
              <p:cNvGrpSpPr/>
              <p:nvPr/>
            </p:nvGrpSpPr>
            <p:grpSpPr>
              <a:xfrm>
                <a:off x="320948" y="1595276"/>
                <a:ext cx="10378115" cy="3886707"/>
                <a:chOff x="320948" y="1595276"/>
                <a:chExt cx="10378115" cy="3886707"/>
              </a:xfrm>
            </p:grpSpPr>
            <p:grpSp>
              <p:nvGrpSpPr>
                <p:cNvPr id="18" name="Group 17" descr="Example of a line chart">
                  <a:extLst>
                    <a:ext uri="{FF2B5EF4-FFF2-40B4-BE49-F238E27FC236}">
                      <a16:creationId xmlns:a16="http://schemas.microsoft.com/office/drawing/2014/main" id="{62796346-6B91-4B9E-BF7F-44F36E4EDA2C}"/>
                    </a:ext>
                  </a:extLst>
                </p:cNvPr>
                <p:cNvGrpSpPr/>
                <p:nvPr/>
              </p:nvGrpSpPr>
              <p:grpSpPr>
                <a:xfrm>
                  <a:off x="320948" y="1595276"/>
                  <a:ext cx="3274809" cy="1766359"/>
                  <a:chOff x="320948" y="1595276"/>
                  <a:chExt cx="3649658" cy="2153325"/>
                </a:xfrm>
              </p:grpSpPr>
              <p:pic>
                <p:nvPicPr>
                  <p:cNvPr id="32" name="Picture 31" descr="Chart, line chart&#10;&#10;Description automatically generated">
                    <a:extLst>
                      <a:ext uri="{FF2B5EF4-FFF2-40B4-BE49-F238E27FC236}">
                        <a16:creationId xmlns:a16="http://schemas.microsoft.com/office/drawing/2014/main" id="{690FA371-49C8-4770-A23F-0FC1395EFDAA}"/>
                      </a:ext>
                    </a:extLst>
                  </p:cNvPr>
                  <p:cNvPicPr>
                    <a:picLocks noChangeAspect="1"/>
                  </p:cNvPicPr>
                  <p:nvPr/>
                </p:nvPicPr>
                <p:blipFill>
                  <a:blip r:embed="rId7"/>
                  <a:stretch>
                    <a:fillRect/>
                  </a:stretch>
                </p:blipFill>
                <p:spPr>
                  <a:xfrm>
                    <a:off x="418644" y="1639506"/>
                    <a:ext cx="3105310" cy="2040633"/>
                  </a:xfrm>
                  <a:prstGeom prst="rect">
                    <a:avLst/>
                  </a:prstGeom>
                </p:spPr>
              </p:pic>
              <p:sp>
                <p:nvSpPr>
                  <p:cNvPr id="33" name="Rectangle 32">
                    <a:extLst>
                      <a:ext uri="{FF2B5EF4-FFF2-40B4-BE49-F238E27FC236}">
                        <a16:creationId xmlns:a16="http://schemas.microsoft.com/office/drawing/2014/main" id="{2D55F865-619C-4883-8D1D-C30C59B7192B}"/>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descr="example of a treemap ">
                  <a:extLst>
                    <a:ext uri="{FF2B5EF4-FFF2-40B4-BE49-F238E27FC236}">
                      <a16:creationId xmlns:a16="http://schemas.microsoft.com/office/drawing/2014/main" id="{50C9440A-4DCA-497E-8C75-FBCAA23DE8A0}"/>
                    </a:ext>
                  </a:extLst>
                </p:cNvPr>
                <p:cNvGrpSpPr/>
                <p:nvPr/>
              </p:nvGrpSpPr>
              <p:grpSpPr>
                <a:xfrm>
                  <a:off x="320948" y="3746884"/>
                  <a:ext cx="3274809" cy="1735099"/>
                  <a:chOff x="320948" y="3746884"/>
                  <a:chExt cx="3274809" cy="1735099"/>
                </a:xfrm>
              </p:grpSpPr>
              <p:pic>
                <p:nvPicPr>
                  <p:cNvPr id="30" name="Picture 29" descr="Chart, treemap chart&#10;&#10;Description automatically generated">
                    <a:extLst>
                      <a:ext uri="{FF2B5EF4-FFF2-40B4-BE49-F238E27FC236}">
                        <a16:creationId xmlns:a16="http://schemas.microsoft.com/office/drawing/2014/main" id="{34AC2C17-E43C-4B80-B16E-72D3C8B9EBA8}"/>
                      </a:ext>
                    </a:extLst>
                  </p:cNvPr>
                  <p:cNvPicPr>
                    <a:picLocks noChangeAspect="1"/>
                  </p:cNvPicPr>
                  <p:nvPr/>
                </p:nvPicPr>
                <p:blipFill>
                  <a:blip r:embed="rId8"/>
                  <a:stretch>
                    <a:fillRect/>
                  </a:stretch>
                </p:blipFill>
                <p:spPr>
                  <a:xfrm>
                    <a:off x="544810" y="3810054"/>
                    <a:ext cx="2827084" cy="1607399"/>
                  </a:xfrm>
                  <a:prstGeom prst="rect">
                    <a:avLst/>
                  </a:prstGeom>
                </p:spPr>
              </p:pic>
              <p:sp>
                <p:nvSpPr>
                  <p:cNvPr id="31" name="Rectangle 30">
                    <a:extLst>
                      <a:ext uri="{FF2B5EF4-FFF2-40B4-BE49-F238E27FC236}">
                        <a16:creationId xmlns:a16="http://schemas.microsoft.com/office/drawing/2014/main" id="{F8981B14-18A2-4715-91CE-2404E14CD2A5}"/>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descr="example of a bar chart">
                  <a:extLst>
                    <a:ext uri="{FF2B5EF4-FFF2-40B4-BE49-F238E27FC236}">
                      <a16:creationId xmlns:a16="http://schemas.microsoft.com/office/drawing/2014/main" id="{EF863271-F0E4-4FA3-B66C-85B67AA3BF4B}"/>
                    </a:ext>
                  </a:extLst>
                </p:cNvPr>
                <p:cNvGrpSpPr/>
                <p:nvPr/>
              </p:nvGrpSpPr>
              <p:grpSpPr>
                <a:xfrm>
                  <a:off x="3872601" y="1610905"/>
                  <a:ext cx="3274809" cy="1735099"/>
                  <a:chOff x="3872601" y="1610905"/>
                  <a:chExt cx="3274809" cy="1735099"/>
                </a:xfrm>
              </p:grpSpPr>
              <p:pic>
                <p:nvPicPr>
                  <p:cNvPr id="28" name="Picture 27" descr="Chart, bar chart&#10;&#10;Description automatically generated">
                    <a:extLst>
                      <a:ext uri="{FF2B5EF4-FFF2-40B4-BE49-F238E27FC236}">
                        <a16:creationId xmlns:a16="http://schemas.microsoft.com/office/drawing/2014/main" id="{05399633-8BE3-4EFB-8BDF-5A143F4CB363}"/>
                      </a:ext>
                    </a:extLst>
                  </p:cNvPr>
                  <p:cNvPicPr>
                    <a:picLocks noChangeAspect="1"/>
                  </p:cNvPicPr>
                  <p:nvPr/>
                </p:nvPicPr>
                <p:blipFill>
                  <a:blip r:embed="rId9"/>
                  <a:stretch>
                    <a:fillRect/>
                  </a:stretch>
                </p:blipFill>
                <p:spPr>
                  <a:xfrm>
                    <a:off x="3954149" y="1666534"/>
                    <a:ext cx="3047418" cy="1623839"/>
                  </a:xfrm>
                  <a:prstGeom prst="rect">
                    <a:avLst/>
                  </a:prstGeom>
                </p:spPr>
              </p:pic>
              <p:sp>
                <p:nvSpPr>
                  <p:cNvPr id="29" name="Rectangle 28">
                    <a:extLst>
                      <a:ext uri="{FF2B5EF4-FFF2-40B4-BE49-F238E27FC236}">
                        <a16:creationId xmlns:a16="http://schemas.microsoft.com/office/drawing/2014/main" id="{389FF96D-369D-4764-A9F9-BB7ED64649BE}"/>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 name="Group 20" descr="example of a bubble chart">
                  <a:extLst>
                    <a:ext uri="{FF2B5EF4-FFF2-40B4-BE49-F238E27FC236}">
                      <a16:creationId xmlns:a16="http://schemas.microsoft.com/office/drawing/2014/main" id="{27D87CA6-769E-4A93-A3AE-3D99B9A6DB68}"/>
                    </a:ext>
                  </a:extLst>
                </p:cNvPr>
                <p:cNvGrpSpPr/>
                <p:nvPr/>
              </p:nvGrpSpPr>
              <p:grpSpPr>
                <a:xfrm>
                  <a:off x="3872601" y="3744490"/>
                  <a:ext cx="3274809" cy="1735099"/>
                  <a:chOff x="3872601" y="3744490"/>
                  <a:chExt cx="3274809" cy="1735099"/>
                </a:xfrm>
              </p:grpSpPr>
              <p:pic>
                <p:nvPicPr>
                  <p:cNvPr id="26" name="Picture 25" descr="Chart, scatter chart, bubble chart&#10;&#10;Description automatically generated">
                    <a:extLst>
                      <a:ext uri="{FF2B5EF4-FFF2-40B4-BE49-F238E27FC236}">
                        <a16:creationId xmlns:a16="http://schemas.microsoft.com/office/drawing/2014/main" id="{D4B0E88B-92D4-4E76-B935-5772913DDE90}"/>
                      </a:ext>
                    </a:extLst>
                  </p:cNvPr>
                  <p:cNvPicPr>
                    <a:picLocks noChangeAspect="1"/>
                  </p:cNvPicPr>
                  <p:nvPr/>
                </p:nvPicPr>
                <p:blipFill>
                  <a:blip r:embed="rId10"/>
                  <a:stretch>
                    <a:fillRect/>
                  </a:stretch>
                </p:blipFill>
                <p:spPr>
                  <a:xfrm>
                    <a:off x="4320209" y="3810054"/>
                    <a:ext cx="2358887" cy="1607413"/>
                  </a:xfrm>
                  <a:prstGeom prst="rect">
                    <a:avLst/>
                  </a:prstGeom>
                </p:spPr>
              </p:pic>
              <p:sp>
                <p:nvSpPr>
                  <p:cNvPr id="27" name="Rectangle 26">
                    <a:extLst>
                      <a:ext uri="{FF2B5EF4-FFF2-40B4-BE49-F238E27FC236}">
                        <a16:creationId xmlns:a16="http://schemas.microsoft.com/office/drawing/2014/main" id="{4B086E86-76A2-4190-ABB6-4A316AA5EA49}"/>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810C40A3-CF52-4428-B1DC-CEDE757920EF}"/>
                    </a:ext>
                    <a:ext uri="{C183D7F6-B498-43B3-948B-1728B52AA6E4}">
                      <adec:decorative xmlns:adec="http://schemas.microsoft.com/office/drawing/2017/decorative" val="1"/>
                    </a:ext>
                  </a:extLst>
                </p:cNvPr>
                <p:cNvSpPr/>
                <p:nvPr/>
              </p:nvSpPr>
              <p:spPr bwMode="auto">
                <a:xfrm>
                  <a:off x="7424254" y="1595276"/>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descr="example of a matrix">
                  <a:extLst>
                    <a:ext uri="{FF2B5EF4-FFF2-40B4-BE49-F238E27FC236}">
                      <a16:creationId xmlns:a16="http://schemas.microsoft.com/office/drawing/2014/main" id="{D7A02260-763B-4354-9AFF-EF341F88A35B}"/>
                    </a:ext>
                  </a:extLst>
                </p:cNvPr>
                <p:cNvGrpSpPr/>
                <p:nvPr/>
              </p:nvGrpSpPr>
              <p:grpSpPr>
                <a:xfrm>
                  <a:off x="7424254" y="3728861"/>
                  <a:ext cx="3274809" cy="1735099"/>
                  <a:chOff x="7424254" y="3728861"/>
                  <a:chExt cx="3274809" cy="1735099"/>
                </a:xfrm>
              </p:grpSpPr>
              <p:sp>
                <p:nvSpPr>
                  <p:cNvPr id="24" name="Rectangle 23">
                    <a:extLst>
                      <a:ext uri="{FF2B5EF4-FFF2-40B4-BE49-F238E27FC236}">
                        <a16:creationId xmlns:a16="http://schemas.microsoft.com/office/drawing/2014/main" id="{D0476659-D5DF-4A40-80E6-848E2D1CA079}"/>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descr="Table&#10;&#10;Description automatically generated">
                    <a:extLst>
                      <a:ext uri="{FF2B5EF4-FFF2-40B4-BE49-F238E27FC236}">
                        <a16:creationId xmlns:a16="http://schemas.microsoft.com/office/drawing/2014/main" id="{0B00753A-4AF8-4720-BEE8-BE3D6D06FBD9}"/>
                      </a:ext>
                    </a:extLst>
                  </p:cNvPr>
                  <p:cNvPicPr>
                    <a:picLocks noChangeAspect="1"/>
                  </p:cNvPicPr>
                  <p:nvPr/>
                </p:nvPicPr>
                <p:blipFill>
                  <a:blip r:embed="rId11"/>
                  <a:stretch>
                    <a:fillRect/>
                  </a:stretch>
                </p:blipFill>
                <p:spPr>
                  <a:xfrm>
                    <a:off x="7561515" y="3982332"/>
                    <a:ext cx="2946078" cy="1186849"/>
                  </a:xfrm>
                  <a:prstGeom prst="rect">
                    <a:avLst/>
                  </a:prstGeom>
                </p:spPr>
              </p:pic>
            </p:grpSp>
          </p:grpSp>
        </p:grpSp>
        <p:pic>
          <p:nvPicPr>
            <p:cNvPr id="38" name="Picture 2" descr="Power BI tiles">
              <a:extLst>
                <a:ext uri="{FF2B5EF4-FFF2-40B4-BE49-F238E27FC236}">
                  <a16:creationId xmlns:a16="http://schemas.microsoft.com/office/drawing/2014/main" id="{08425739-5086-407F-8A80-EF6E639AD7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3317" y="1239813"/>
              <a:ext cx="6087174" cy="4378373"/>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422EDBD7-9C56-4764-88F7-AC21EF32BE9D}"/>
              </a:ext>
            </a:extLst>
          </p:cNvPr>
          <p:cNvPicPr>
            <a:picLocks noChangeAspect="1"/>
          </p:cNvPicPr>
          <p:nvPr/>
        </p:nvPicPr>
        <p:blipFill>
          <a:blip r:embed="rId1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8191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C396-0718-4A0F-A6E8-A79BA4501739}"/>
              </a:ext>
            </a:extLst>
          </p:cNvPr>
          <p:cNvSpPr>
            <a:spLocks noGrp="1"/>
          </p:cNvSpPr>
          <p:nvPr>
            <p:ph type="title"/>
          </p:nvPr>
        </p:nvSpPr>
        <p:spPr/>
        <p:txBody>
          <a:bodyPr/>
          <a:lstStyle/>
          <a:p>
            <a:r>
              <a:rPr lang="en-US" dirty="0"/>
              <a:t>Data Processing</a:t>
            </a:r>
          </a:p>
        </p:txBody>
      </p:sp>
      <p:sp>
        <p:nvSpPr>
          <p:cNvPr id="3" name="TextBox 2">
            <a:extLst>
              <a:ext uri="{FF2B5EF4-FFF2-40B4-BE49-F238E27FC236}">
                <a16:creationId xmlns:a16="http://schemas.microsoft.com/office/drawing/2014/main" id="{38292620-B6E0-4906-85BF-856688DADC14}"/>
              </a:ext>
            </a:extLst>
          </p:cNvPr>
          <p:cNvSpPr txBox="1"/>
          <p:nvPr/>
        </p:nvSpPr>
        <p:spPr>
          <a:xfrm>
            <a:off x="246904" y="1215940"/>
            <a:ext cx="11411407"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Data processing is the conversion of raw data to meaningful information through a process.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28" name="TextBox 127">
            <a:extLst>
              <a:ext uri="{FF2B5EF4-FFF2-40B4-BE49-F238E27FC236}">
                <a16:creationId xmlns:a16="http://schemas.microsoft.com/office/drawing/2014/main" id="{EBBA1592-999E-4155-982C-CBA216967BAE}"/>
              </a:ext>
            </a:extLst>
          </p:cNvPr>
          <p:cNvSpPr txBox="1"/>
          <p:nvPr/>
        </p:nvSpPr>
        <p:spPr>
          <a:xfrm>
            <a:off x="323851" y="2394063"/>
            <a:ext cx="4800600" cy="1403461"/>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Batch Processing: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data elements are collected into a group. The whole group is then processed at a future time as a batch</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49" name="Group 48" descr="Graphic showing All Input moving to Daily Batch Job to All Output.">
            <a:extLst>
              <a:ext uri="{FF2B5EF4-FFF2-40B4-BE49-F238E27FC236}">
                <a16:creationId xmlns:a16="http://schemas.microsoft.com/office/drawing/2014/main" id="{8817DA41-EB9C-4EAE-860A-5010A4185E24}"/>
              </a:ext>
            </a:extLst>
          </p:cNvPr>
          <p:cNvGrpSpPr/>
          <p:nvPr/>
        </p:nvGrpSpPr>
        <p:grpSpPr>
          <a:xfrm>
            <a:off x="5292725" y="2338324"/>
            <a:ext cx="6641811" cy="1514939"/>
            <a:chOff x="5419725" y="2153054"/>
            <a:chExt cx="6641811" cy="1514939"/>
          </a:xfrm>
        </p:grpSpPr>
        <p:grpSp>
          <p:nvGrpSpPr>
            <p:cNvPr id="31" name="Group 30">
              <a:extLst>
                <a:ext uri="{FF2B5EF4-FFF2-40B4-BE49-F238E27FC236}">
                  <a16:creationId xmlns:a16="http://schemas.microsoft.com/office/drawing/2014/main" id="{C2DC4C2D-E9DF-43BA-864E-F65353B6D4B1}"/>
                </a:ext>
              </a:extLst>
            </p:cNvPr>
            <p:cNvGrpSpPr/>
            <p:nvPr/>
          </p:nvGrpSpPr>
          <p:grpSpPr>
            <a:xfrm>
              <a:off x="5419725" y="2153054"/>
              <a:ext cx="2139950" cy="1068647"/>
              <a:chOff x="6289675" y="2170776"/>
              <a:chExt cx="2139950" cy="1068647"/>
            </a:xfrm>
          </p:grpSpPr>
          <p:grpSp>
            <p:nvGrpSpPr>
              <p:cNvPr id="19" name="Group 18">
                <a:extLst>
                  <a:ext uri="{FF2B5EF4-FFF2-40B4-BE49-F238E27FC236}">
                    <a16:creationId xmlns:a16="http://schemas.microsoft.com/office/drawing/2014/main" id="{481116D6-333C-4674-BF93-732341DD34BA}"/>
                  </a:ext>
                </a:extLst>
              </p:cNvPr>
              <p:cNvGrpSpPr/>
              <p:nvPr/>
            </p:nvGrpSpPr>
            <p:grpSpPr>
              <a:xfrm>
                <a:off x="6451600" y="2256501"/>
                <a:ext cx="1816100" cy="897197"/>
                <a:chOff x="6451600" y="2263256"/>
                <a:chExt cx="1816100" cy="897197"/>
              </a:xfrm>
            </p:grpSpPr>
            <p:sp>
              <p:nvSpPr>
                <p:cNvPr id="13" name="Rectangle: Rounded Corners 12">
                  <a:extLst>
                    <a:ext uri="{FF2B5EF4-FFF2-40B4-BE49-F238E27FC236}">
                      <a16:creationId xmlns:a16="http://schemas.microsoft.com/office/drawing/2014/main" id="{4B873FF3-B900-4FCC-8CB9-817A067EA6BC}"/>
                    </a:ext>
                  </a:extLst>
                </p:cNvPr>
                <p:cNvSpPr/>
                <p:nvPr/>
              </p:nvSpPr>
              <p:spPr bwMode="auto">
                <a:xfrm>
                  <a:off x="6451600" y="2271453"/>
                  <a:ext cx="425450" cy="425450"/>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5728A8BC-F046-4215-9BF0-D44E8114445B}"/>
                    </a:ext>
                  </a:extLst>
                </p:cNvPr>
                <p:cNvSpPr/>
                <p:nvPr/>
              </p:nvSpPr>
              <p:spPr bwMode="auto">
                <a:xfrm>
                  <a:off x="6451600" y="2735003"/>
                  <a:ext cx="425450" cy="425450"/>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F92C2D71-645E-4ED0-8DE5-38DF502D7C68}"/>
                    </a:ext>
                  </a:extLst>
                </p:cNvPr>
                <p:cNvSpPr/>
                <p:nvPr/>
              </p:nvSpPr>
              <p:spPr bwMode="auto">
                <a:xfrm>
                  <a:off x="6915150" y="2271453"/>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FA6621A6-3022-4C89-A8B6-F64017FD6D9D}"/>
                    </a:ext>
                  </a:extLst>
                </p:cNvPr>
                <p:cNvSpPr/>
                <p:nvPr/>
              </p:nvSpPr>
              <p:spPr bwMode="auto">
                <a:xfrm>
                  <a:off x="6915150" y="2735003"/>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38544DE5-5109-42BA-8401-E6AC5DD48942}"/>
                    </a:ext>
                  </a:extLst>
                </p:cNvPr>
                <p:cNvSpPr/>
                <p:nvPr/>
              </p:nvSpPr>
              <p:spPr bwMode="auto">
                <a:xfrm>
                  <a:off x="7378700" y="2263256"/>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06B900B3-277B-4178-816A-4B4CCCA9CB0C}"/>
                    </a:ext>
                  </a:extLst>
                </p:cNvPr>
                <p:cNvSpPr/>
                <p:nvPr/>
              </p:nvSpPr>
              <p:spPr bwMode="auto">
                <a:xfrm>
                  <a:off x="7378700" y="2726806"/>
                  <a:ext cx="425450" cy="425450"/>
                </a:xfrm>
                <a:prstGeom prst="roundRect">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E283273-990B-40A9-9CF7-B63D0ED3EFBE}"/>
                    </a:ext>
                  </a:extLst>
                </p:cNvPr>
                <p:cNvSpPr/>
                <p:nvPr/>
              </p:nvSpPr>
              <p:spPr bwMode="auto">
                <a:xfrm>
                  <a:off x="7842250" y="2263256"/>
                  <a:ext cx="425450" cy="425450"/>
                </a:xfrm>
                <a:prstGeom prst="roundRect">
                  <a:avLst/>
                </a:prstGeom>
                <a:gradFill flip="none" rotWithShape="1">
                  <a:gsLst>
                    <a:gs pos="0">
                      <a:srgbClr val="0078D4">
                        <a:shade val="30000"/>
                        <a:satMod val="115000"/>
                        <a:tint val="66000"/>
                        <a:satMod val="160000"/>
                      </a:srgbClr>
                    </a:gs>
                    <a:gs pos="50000">
                      <a:srgbClr val="0078D4">
                        <a:shade val="30000"/>
                        <a:satMod val="115000"/>
                        <a:tint val="44500"/>
                        <a:satMod val="160000"/>
                      </a:srgbClr>
                    </a:gs>
                    <a:gs pos="100000">
                      <a:srgbClr val="0078D4">
                        <a:shade val="30000"/>
                        <a:satMod val="115000"/>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42ACF481-38BD-488A-81EA-1AB7C67B38FA}"/>
                    </a:ext>
                  </a:extLst>
                </p:cNvPr>
                <p:cNvSpPr/>
                <p:nvPr/>
              </p:nvSpPr>
              <p:spPr bwMode="auto">
                <a:xfrm>
                  <a:off x="7842250" y="2726806"/>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Rectangle: Rounded Corners 16">
                <a:extLst>
                  <a:ext uri="{FF2B5EF4-FFF2-40B4-BE49-F238E27FC236}">
                    <a16:creationId xmlns:a16="http://schemas.microsoft.com/office/drawing/2014/main" id="{F9756032-F165-4D51-BF12-E204819DF5C3}"/>
                  </a:ext>
                </a:extLst>
              </p:cNvPr>
              <p:cNvSpPr/>
              <p:nvPr/>
            </p:nvSpPr>
            <p:spPr bwMode="auto">
              <a:xfrm>
                <a:off x="6289675" y="2170776"/>
                <a:ext cx="2139950"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E86FE55-3DC4-4559-9BE8-0E0CBAF191E6}"/>
                </a:ext>
              </a:extLst>
            </p:cNvPr>
            <p:cNvGrpSpPr/>
            <p:nvPr/>
          </p:nvGrpSpPr>
          <p:grpSpPr>
            <a:xfrm>
              <a:off x="9921586" y="2176203"/>
              <a:ext cx="2139950" cy="1068647"/>
              <a:chOff x="6289675" y="2170776"/>
              <a:chExt cx="2139950" cy="1068647"/>
            </a:xfrm>
          </p:grpSpPr>
          <p:grpSp>
            <p:nvGrpSpPr>
              <p:cNvPr id="33" name="Group 32">
                <a:extLst>
                  <a:ext uri="{FF2B5EF4-FFF2-40B4-BE49-F238E27FC236}">
                    <a16:creationId xmlns:a16="http://schemas.microsoft.com/office/drawing/2014/main" id="{D0E2A1B5-0F72-4865-98AF-E97790D8C6E1}"/>
                  </a:ext>
                </a:extLst>
              </p:cNvPr>
              <p:cNvGrpSpPr/>
              <p:nvPr/>
            </p:nvGrpSpPr>
            <p:grpSpPr>
              <a:xfrm>
                <a:off x="6451600" y="2256501"/>
                <a:ext cx="1816100" cy="897197"/>
                <a:chOff x="6451600" y="2263256"/>
                <a:chExt cx="1816100" cy="897197"/>
              </a:xfrm>
            </p:grpSpPr>
            <p:sp>
              <p:nvSpPr>
                <p:cNvPr id="35" name="Rectangle: Rounded Corners 34">
                  <a:extLst>
                    <a:ext uri="{FF2B5EF4-FFF2-40B4-BE49-F238E27FC236}">
                      <a16:creationId xmlns:a16="http://schemas.microsoft.com/office/drawing/2014/main" id="{B9BD8D82-F5D3-46CA-976F-F56CEDC6B418}"/>
                    </a:ext>
                  </a:extLst>
                </p:cNvPr>
                <p:cNvSpPr/>
                <p:nvPr/>
              </p:nvSpPr>
              <p:spPr bwMode="auto">
                <a:xfrm>
                  <a:off x="6451600" y="2271453"/>
                  <a:ext cx="425450" cy="425450"/>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2522E19-7C27-40A2-AC41-D9556C2EC1AF}"/>
                    </a:ext>
                  </a:extLst>
                </p:cNvPr>
                <p:cNvSpPr/>
                <p:nvPr/>
              </p:nvSpPr>
              <p:spPr bwMode="auto">
                <a:xfrm>
                  <a:off x="6451600" y="2735003"/>
                  <a:ext cx="425450" cy="425450"/>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6A6FE7B3-4FBE-4981-88DB-525C8A25225D}"/>
                    </a:ext>
                  </a:extLst>
                </p:cNvPr>
                <p:cNvSpPr/>
                <p:nvPr/>
              </p:nvSpPr>
              <p:spPr bwMode="auto">
                <a:xfrm>
                  <a:off x="6915150" y="2271453"/>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AFE1F094-CD31-4379-8AF2-A8AAC385AEE3}"/>
                    </a:ext>
                  </a:extLst>
                </p:cNvPr>
                <p:cNvSpPr/>
                <p:nvPr/>
              </p:nvSpPr>
              <p:spPr bwMode="auto">
                <a:xfrm>
                  <a:off x="6915150" y="2735003"/>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7F06AC53-30A7-4047-BC86-625C71ACA31A}"/>
                    </a:ext>
                  </a:extLst>
                </p:cNvPr>
                <p:cNvSpPr/>
                <p:nvPr/>
              </p:nvSpPr>
              <p:spPr bwMode="auto">
                <a:xfrm>
                  <a:off x="7378700" y="2263256"/>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E69BF439-29CF-4FFB-A3F4-66591ABD3408}"/>
                    </a:ext>
                  </a:extLst>
                </p:cNvPr>
                <p:cNvSpPr/>
                <p:nvPr/>
              </p:nvSpPr>
              <p:spPr bwMode="auto">
                <a:xfrm>
                  <a:off x="7378700" y="2726806"/>
                  <a:ext cx="425450" cy="425450"/>
                </a:xfrm>
                <a:prstGeom prst="roundRect">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17A7377-2385-4AA2-B418-C40F73CD6C24}"/>
                    </a:ext>
                  </a:extLst>
                </p:cNvPr>
                <p:cNvSpPr/>
                <p:nvPr/>
              </p:nvSpPr>
              <p:spPr bwMode="auto">
                <a:xfrm>
                  <a:off x="7842250" y="2263256"/>
                  <a:ext cx="425450" cy="425450"/>
                </a:xfrm>
                <a:prstGeom prst="roundRect">
                  <a:avLst/>
                </a:prstGeom>
                <a:gradFill flip="none" rotWithShape="1">
                  <a:gsLst>
                    <a:gs pos="0">
                      <a:srgbClr val="0078D4">
                        <a:shade val="30000"/>
                        <a:satMod val="115000"/>
                        <a:tint val="66000"/>
                        <a:satMod val="160000"/>
                      </a:srgbClr>
                    </a:gs>
                    <a:gs pos="50000">
                      <a:srgbClr val="0078D4">
                        <a:shade val="30000"/>
                        <a:satMod val="115000"/>
                        <a:tint val="44500"/>
                        <a:satMod val="160000"/>
                      </a:srgbClr>
                    </a:gs>
                    <a:gs pos="100000">
                      <a:srgbClr val="0078D4">
                        <a:shade val="30000"/>
                        <a:satMod val="115000"/>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539AF23D-F393-433F-B936-0494317B7096}"/>
                    </a:ext>
                  </a:extLst>
                </p:cNvPr>
                <p:cNvSpPr/>
                <p:nvPr/>
              </p:nvSpPr>
              <p:spPr bwMode="auto">
                <a:xfrm>
                  <a:off x="7842250" y="2726806"/>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Rectangle: Rounded Corners 33">
                <a:extLst>
                  <a:ext uri="{FF2B5EF4-FFF2-40B4-BE49-F238E27FC236}">
                    <a16:creationId xmlns:a16="http://schemas.microsoft.com/office/drawing/2014/main" id="{98B860A8-BBA1-4128-AB3B-ABEC9F149E25}"/>
                  </a:ext>
                </a:extLst>
              </p:cNvPr>
              <p:cNvSpPr/>
              <p:nvPr/>
            </p:nvSpPr>
            <p:spPr bwMode="auto">
              <a:xfrm>
                <a:off x="6289675" y="2170776"/>
                <a:ext cx="2139950"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 name="Rectangle: Rounded Corners 42">
              <a:extLst>
                <a:ext uri="{FF2B5EF4-FFF2-40B4-BE49-F238E27FC236}">
                  <a16:creationId xmlns:a16="http://schemas.microsoft.com/office/drawing/2014/main" id="{3D720B76-4BF0-416B-8A5A-EDD4DF566D20}"/>
                </a:ext>
              </a:extLst>
            </p:cNvPr>
            <p:cNvSpPr/>
            <p:nvPr/>
          </p:nvSpPr>
          <p:spPr bwMode="auto">
            <a:xfrm>
              <a:off x="8061325" y="2246975"/>
              <a:ext cx="1345911" cy="89719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Daily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Batch Job</a:t>
              </a:r>
            </a:p>
          </p:txBody>
        </p:sp>
        <p:cxnSp>
          <p:nvCxnSpPr>
            <p:cNvPr id="45" name="Straight Arrow Connector 44">
              <a:extLst>
                <a:ext uri="{FF2B5EF4-FFF2-40B4-BE49-F238E27FC236}">
                  <a16:creationId xmlns:a16="http://schemas.microsoft.com/office/drawing/2014/main" id="{6A89444A-F0B1-458D-8111-00F013F9722A}"/>
                </a:ext>
              </a:extLst>
            </p:cNvPr>
            <p:cNvCxnSpPr>
              <a:cxnSpLocks/>
            </p:cNvCxnSpPr>
            <p:nvPr/>
          </p:nvCxnSpPr>
          <p:spPr>
            <a:xfrm>
              <a:off x="7559675" y="2687377"/>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6B2C7D-C9C3-4F40-BF0D-90EF31525ED8}"/>
                </a:ext>
              </a:extLst>
            </p:cNvPr>
            <p:cNvCxnSpPr>
              <a:cxnSpLocks/>
            </p:cNvCxnSpPr>
            <p:nvPr/>
          </p:nvCxnSpPr>
          <p:spPr>
            <a:xfrm>
              <a:off x="9419936" y="2694133"/>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03F4FCD-D70A-454B-AE7D-7624DA966325}"/>
                </a:ext>
              </a:extLst>
            </p:cNvPr>
            <p:cNvSpPr txBox="1"/>
            <p:nvPr/>
          </p:nvSpPr>
          <p:spPr>
            <a:xfrm>
              <a:off x="5610225" y="3113317"/>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All Input</a:t>
              </a:r>
            </a:p>
          </p:txBody>
        </p:sp>
        <p:sp>
          <p:nvSpPr>
            <p:cNvPr id="48" name="TextBox 47">
              <a:extLst>
                <a:ext uri="{FF2B5EF4-FFF2-40B4-BE49-F238E27FC236}">
                  <a16:creationId xmlns:a16="http://schemas.microsoft.com/office/drawing/2014/main" id="{28F04A30-DE04-49FB-8F5E-26C5131FC95F}"/>
                </a:ext>
              </a:extLst>
            </p:cNvPr>
            <p:cNvSpPr txBox="1"/>
            <p:nvPr/>
          </p:nvSpPr>
          <p:spPr>
            <a:xfrm>
              <a:off x="10112086" y="3150928"/>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All Output</a:t>
              </a:r>
            </a:p>
          </p:txBody>
        </p:sp>
      </p:grpSp>
      <p:sp>
        <p:nvSpPr>
          <p:cNvPr id="127" name="TextBox 126">
            <a:extLst>
              <a:ext uri="{FF2B5EF4-FFF2-40B4-BE49-F238E27FC236}">
                <a16:creationId xmlns:a16="http://schemas.microsoft.com/office/drawing/2014/main" id="{7638D7D7-31D8-42C2-83A9-C026B9C3CB90}"/>
              </a:ext>
            </a:extLst>
          </p:cNvPr>
          <p:cNvSpPr txBox="1"/>
          <p:nvPr/>
        </p:nvSpPr>
        <p:spPr>
          <a:xfrm>
            <a:off x="289459" y="4607932"/>
            <a:ext cx="4800600"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Stream Processing: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each new piece of data is processed when it arrives. </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126" name="Group 125" descr="Graphic showing Input 1 moving to System Upload connected to Input 2 moving to System Upload">
            <a:extLst>
              <a:ext uri="{FF2B5EF4-FFF2-40B4-BE49-F238E27FC236}">
                <a16:creationId xmlns:a16="http://schemas.microsoft.com/office/drawing/2014/main" id="{B2876F99-85F3-4F80-A535-7C233F71C144}"/>
              </a:ext>
            </a:extLst>
          </p:cNvPr>
          <p:cNvGrpSpPr/>
          <p:nvPr/>
        </p:nvGrpSpPr>
        <p:grpSpPr>
          <a:xfrm>
            <a:off x="4900095" y="4381696"/>
            <a:ext cx="7034441" cy="1499987"/>
            <a:chOff x="5038725" y="4488187"/>
            <a:chExt cx="7034441" cy="1499987"/>
          </a:xfrm>
        </p:grpSpPr>
        <p:grpSp>
          <p:nvGrpSpPr>
            <p:cNvPr id="103" name="Group 102">
              <a:extLst>
                <a:ext uri="{FF2B5EF4-FFF2-40B4-BE49-F238E27FC236}">
                  <a16:creationId xmlns:a16="http://schemas.microsoft.com/office/drawing/2014/main" id="{C5B2D2ED-0959-43B0-B69A-14B52B247B89}"/>
                </a:ext>
              </a:extLst>
            </p:cNvPr>
            <p:cNvGrpSpPr/>
            <p:nvPr/>
          </p:nvGrpSpPr>
          <p:grpSpPr>
            <a:xfrm>
              <a:off x="5038725" y="4488187"/>
              <a:ext cx="7034441" cy="1499987"/>
              <a:chOff x="5038725" y="4488187"/>
              <a:chExt cx="7034441" cy="1499987"/>
            </a:xfrm>
          </p:grpSpPr>
          <p:grpSp>
            <p:nvGrpSpPr>
              <p:cNvPr id="88" name="Group 87">
                <a:extLst>
                  <a:ext uri="{FF2B5EF4-FFF2-40B4-BE49-F238E27FC236}">
                    <a16:creationId xmlns:a16="http://schemas.microsoft.com/office/drawing/2014/main" id="{5F23F55D-B803-4EEE-8DB2-F7DA56D8B295}"/>
                  </a:ext>
                </a:extLst>
              </p:cNvPr>
              <p:cNvGrpSpPr/>
              <p:nvPr/>
            </p:nvGrpSpPr>
            <p:grpSpPr>
              <a:xfrm>
                <a:off x="5347769" y="4488187"/>
                <a:ext cx="1209675" cy="1068647"/>
                <a:chOff x="5292725" y="4379737"/>
                <a:chExt cx="1209675" cy="1068647"/>
              </a:xfrm>
            </p:grpSpPr>
            <p:sp>
              <p:nvSpPr>
                <p:cNvPr id="62" name="Rectangle: Rounded Corners 61">
                  <a:extLst>
                    <a:ext uri="{FF2B5EF4-FFF2-40B4-BE49-F238E27FC236}">
                      <a16:creationId xmlns:a16="http://schemas.microsoft.com/office/drawing/2014/main" id="{F7068CCA-D166-4E45-983F-B7AC25DD79AE}"/>
                    </a:ext>
                  </a:extLst>
                </p:cNvPr>
                <p:cNvSpPr/>
                <p:nvPr/>
              </p:nvSpPr>
              <p:spPr bwMode="auto">
                <a:xfrm>
                  <a:off x="5454650" y="4473659"/>
                  <a:ext cx="425450" cy="425450"/>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94A7FB38-18A8-4F71-8564-DF0A4620A6EA}"/>
                    </a:ext>
                  </a:extLst>
                </p:cNvPr>
                <p:cNvSpPr/>
                <p:nvPr/>
              </p:nvSpPr>
              <p:spPr bwMode="auto">
                <a:xfrm>
                  <a:off x="5454650" y="4937209"/>
                  <a:ext cx="425450" cy="425450"/>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02EEAAAA-2370-43DF-BA64-F7CD0CA37776}"/>
                    </a:ext>
                  </a:extLst>
                </p:cNvPr>
                <p:cNvSpPr/>
                <p:nvPr/>
              </p:nvSpPr>
              <p:spPr bwMode="auto">
                <a:xfrm>
                  <a:off x="5918200" y="4473659"/>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273009AE-6173-480B-B2D4-95D9D6B9F0FE}"/>
                    </a:ext>
                  </a:extLst>
                </p:cNvPr>
                <p:cNvSpPr/>
                <p:nvPr/>
              </p:nvSpPr>
              <p:spPr bwMode="auto">
                <a:xfrm>
                  <a:off x="5918200" y="4937209"/>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28AAD6AB-CAB3-4D57-965A-41630D018582}"/>
                    </a:ext>
                  </a:extLst>
                </p:cNvPr>
                <p:cNvSpPr/>
                <p:nvPr/>
              </p:nvSpPr>
              <p:spPr bwMode="auto">
                <a:xfrm>
                  <a:off x="5292725" y="4379737"/>
                  <a:ext cx="1209675"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5C2CDCF0-DE43-4D5D-95AA-7FC033CA29E0}"/>
                  </a:ext>
                </a:extLst>
              </p:cNvPr>
              <p:cNvGrpSpPr/>
              <p:nvPr/>
            </p:nvGrpSpPr>
            <p:grpSpPr>
              <a:xfrm>
                <a:off x="8830583" y="4519530"/>
                <a:ext cx="1209675" cy="1068647"/>
                <a:chOff x="5275262" y="5466565"/>
                <a:chExt cx="1209675" cy="1068647"/>
              </a:xfrm>
            </p:grpSpPr>
            <p:sp>
              <p:nvSpPr>
                <p:cNvPr id="80" name="Rectangle: Rounded Corners 79">
                  <a:extLst>
                    <a:ext uri="{FF2B5EF4-FFF2-40B4-BE49-F238E27FC236}">
                      <a16:creationId xmlns:a16="http://schemas.microsoft.com/office/drawing/2014/main" id="{9FEC2744-9082-4A4E-95B0-2C6551DFD5EB}"/>
                    </a:ext>
                  </a:extLst>
                </p:cNvPr>
                <p:cNvSpPr/>
                <p:nvPr/>
              </p:nvSpPr>
              <p:spPr bwMode="auto">
                <a:xfrm>
                  <a:off x="5454650" y="5542306"/>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D7BEAD43-26B9-42A8-9207-4932C9741B2D}"/>
                    </a:ext>
                  </a:extLst>
                </p:cNvPr>
                <p:cNvSpPr/>
                <p:nvPr/>
              </p:nvSpPr>
              <p:spPr bwMode="auto">
                <a:xfrm>
                  <a:off x="5454650" y="6005856"/>
                  <a:ext cx="425450" cy="425450"/>
                </a:xfrm>
                <a:prstGeom prst="roundRect">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3AA425D9-CB4E-4AF2-B26B-477754A7D9BF}"/>
                    </a:ext>
                  </a:extLst>
                </p:cNvPr>
                <p:cNvSpPr/>
                <p:nvPr/>
              </p:nvSpPr>
              <p:spPr bwMode="auto">
                <a:xfrm>
                  <a:off x="5918200" y="5542306"/>
                  <a:ext cx="425450" cy="425450"/>
                </a:xfrm>
                <a:prstGeom prst="roundRect">
                  <a:avLst/>
                </a:prstGeom>
                <a:gradFill flip="none" rotWithShape="1">
                  <a:gsLst>
                    <a:gs pos="0">
                      <a:srgbClr val="0078D4">
                        <a:shade val="30000"/>
                        <a:satMod val="115000"/>
                        <a:tint val="66000"/>
                        <a:satMod val="160000"/>
                      </a:srgbClr>
                    </a:gs>
                    <a:gs pos="50000">
                      <a:srgbClr val="0078D4">
                        <a:shade val="30000"/>
                        <a:satMod val="115000"/>
                        <a:tint val="44500"/>
                        <a:satMod val="160000"/>
                      </a:srgbClr>
                    </a:gs>
                    <a:gs pos="100000">
                      <a:srgbClr val="0078D4">
                        <a:shade val="30000"/>
                        <a:satMod val="115000"/>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A76682A9-F873-4380-AE53-596A2BD86D69}"/>
                    </a:ext>
                  </a:extLst>
                </p:cNvPr>
                <p:cNvSpPr/>
                <p:nvPr/>
              </p:nvSpPr>
              <p:spPr bwMode="auto">
                <a:xfrm>
                  <a:off x="5918200" y="6005856"/>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1F94A49E-7C2A-472A-81E9-FD9B05D8BCF7}"/>
                    </a:ext>
                  </a:extLst>
                </p:cNvPr>
                <p:cNvSpPr/>
                <p:nvPr/>
              </p:nvSpPr>
              <p:spPr bwMode="auto">
                <a:xfrm>
                  <a:off x="5275262" y="5466565"/>
                  <a:ext cx="1209675"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1" name="Graphic 90" descr="Repeat">
                <a:extLst>
                  <a:ext uri="{FF2B5EF4-FFF2-40B4-BE49-F238E27FC236}">
                    <a16:creationId xmlns:a16="http://schemas.microsoft.com/office/drawing/2014/main" id="{4EB8F895-7173-4B16-A1CD-060280E95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0155" y="4734801"/>
                <a:ext cx="621716" cy="621716"/>
              </a:xfrm>
              <a:prstGeom prst="rect">
                <a:avLst/>
              </a:prstGeom>
            </p:spPr>
          </p:pic>
          <p:sp>
            <p:nvSpPr>
              <p:cNvPr id="94" name="TextBox 93">
                <a:extLst>
                  <a:ext uri="{FF2B5EF4-FFF2-40B4-BE49-F238E27FC236}">
                    <a16:creationId xmlns:a16="http://schemas.microsoft.com/office/drawing/2014/main" id="{BC041023-49B2-4C87-A505-85618BCCFD99}"/>
                  </a:ext>
                </a:extLst>
              </p:cNvPr>
              <p:cNvSpPr txBox="1"/>
              <p:nvPr/>
            </p:nvSpPr>
            <p:spPr>
              <a:xfrm>
                <a:off x="5038725" y="5471109"/>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Input 1</a:t>
                </a:r>
              </a:p>
            </p:txBody>
          </p:sp>
          <p:cxnSp>
            <p:nvCxnSpPr>
              <p:cNvPr id="96" name="Straight Arrow Connector 95">
                <a:extLst>
                  <a:ext uri="{FF2B5EF4-FFF2-40B4-BE49-F238E27FC236}">
                    <a16:creationId xmlns:a16="http://schemas.microsoft.com/office/drawing/2014/main" id="{3D14948D-CCA0-4ECC-B184-F931AC6EC0B4}"/>
                  </a:ext>
                </a:extLst>
              </p:cNvPr>
              <p:cNvCxnSpPr>
                <a:cxnSpLocks/>
              </p:cNvCxnSpPr>
              <p:nvPr/>
            </p:nvCxnSpPr>
            <p:spPr>
              <a:xfrm>
                <a:off x="6615663" y="5045659"/>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0A378999-4FE0-4A13-A776-952DE2C6B87F}"/>
                  </a:ext>
                </a:extLst>
              </p:cNvPr>
              <p:cNvSpPr/>
              <p:nvPr/>
            </p:nvSpPr>
            <p:spPr bwMode="auto">
              <a:xfrm>
                <a:off x="7175532" y="4605256"/>
                <a:ext cx="1345911" cy="89719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System Upload</a:t>
                </a:r>
              </a:p>
            </p:txBody>
          </p:sp>
          <p:cxnSp>
            <p:nvCxnSpPr>
              <p:cNvPr id="100" name="Straight Arrow Connector 99">
                <a:extLst>
                  <a:ext uri="{FF2B5EF4-FFF2-40B4-BE49-F238E27FC236}">
                    <a16:creationId xmlns:a16="http://schemas.microsoft.com/office/drawing/2014/main" id="{59998A22-B48A-494E-9BC6-3BE16F1A7F31}"/>
                  </a:ext>
                </a:extLst>
              </p:cNvPr>
              <p:cNvCxnSpPr>
                <a:cxnSpLocks/>
              </p:cNvCxnSpPr>
              <p:nvPr/>
            </p:nvCxnSpPr>
            <p:spPr>
              <a:xfrm>
                <a:off x="10167386" y="5045659"/>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7B13A470-54A9-4CB8-B28C-170BA8155A5B}"/>
                  </a:ext>
                </a:extLst>
              </p:cNvPr>
              <p:cNvSpPr/>
              <p:nvPr/>
            </p:nvSpPr>
            <p:spPr bwMode="auto">
              <a:xfrm>
                <a:off x="10727255" y="4605256"/>
                <a:ext cx="1345911" cy="89719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System Upload</a:t>
                </a:r>
              </a:p>
            </p:txBody>
          </p:sp>
          <p:sp>
            <p:nvSpPr>
              <p:cNvPr id="102" name="TextBox 101">
                <a:extLst>
                  <a:ext uri="{FF2B5EF4-FFF2-40B4-BE49-F238E27FC236}">
                    <a16:creationId xmlns:a16="http://schemas.microsoft.com/office/drawing/2014/main" id="{DB543198-638E-4FEB-B743-945C0E9CDB38}"/>
                  </a:ext>
                </a:extLst>
              </p:cNvPr>
              <p:cNvSpPr txBox="1"/>
              <p:nvPr/>
            </p:nvSpPr>
            <p:spPr>
              <a:xfrm>
                <a:off x="8594046" y="5471109"/>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Input 2</a:t>
                </a:r>
              </a:p>
            </p:txBody>
          </p:sp>
        </p:grpSp>
        <p:grpSp>
          <p:nvGrpSpPr>
            <p:cNvPr id="120" name="Group 119">
              <a:extLst>
                <a:ext uri="{FF2B5EF4-FFF2-40B4-BE49-F238E27FC236}">
                  <a16:creationId xmlns:a16="http://schemas.microsoft.com/office/drawing/2014/main" id="{92BFBC9E-E1A7-4339-99FD-EC216EF22D3A}"/>
                </a:ext>
              </a:extLst>
            </p:cNvPr>
            <p:cNvGrpSpPr/>
            <p:nvPr/>
          </p:nvGrpSpPr>
          <p:grpSpPr>
            <a:xfrm>
              <a:off x="7357107" y="5267244"/>
              <a:ext cx="982760" cy="203946"/>
              <a:chOff x="2277544" y="4158504"/>
              <a:chExt cx="982760" cy="203946"/>
            </a:xfrm>
          </p:grpSpPr>
          <p:sp>
            <p:nvSpPr>
              <p:cNvPr id="113" name="Rectangle: Rounded Corners 112">
                <a:extLst>
                  <a:ext uri="{FF2B5EF4-FFF2-40B4-BE49-F238E27FC236}">
                    <a16:creationId xmlns:a16="http://schemas.microsoft.com/office/drawing/2014/main" id="{0950B048-9383-47B2-B5A6-E9BB0709E256}"/>
                  </a:ext>
                </a:extLst>
              </p:cNvPr>
              <p:cNvSpPr/>
              <p:nvPr/>
            </p:nvSpPr>
            <p:spPr bwMode="auto">
              <a:xfrm>
                <a:off x="2277544" y="4158505"/>
                <a:ext cx="203945" cy="203945"/>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E4E10DF9-305C-4F2A-A958-A53EDBC1A3B3}"/>
                  </a:ext>
                </a:extLst>
              </p:cNvPr>
              <p:cNvSpPr/>
              <p:nvPr/>
            </p:nvSpPr>
            <p:spPr bwMode="auto">
              <a:xfrm>
                <a:off x="2796754" y="4158505"/>
                <a:ext cx="203945" cy="203945"/>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0A22E81B-2260-441E-9184-4B187502AF58}"/>
                  </a:ext>
                </a:extLst>
              </p:cNvPr>
              <p:cNvSpPr/>
              <p:nvPr/>
            </p:nvSpPr>
            <p:spPr bwMode="auto">
              <a:xfrm>
                <a:off x="2537149" y="4158505"/>
                <a:ext cx="203945" cy="203945"/>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1822F233-C7F0-408B-A3C2-D93941A4D5BD}"/>
                  </a:ext>
                </a:extLst>
              </p:cNvPr>
              <p:cNvSpPr/>
              <p:nvPr/>
            </p:nvSpPr>
            <p:spPr bwMode="auto">
              <a:xfrm>
                <a:off x="3056359" y="4158504"/>
                <a:ext cx="203945" cy="203945"/>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66D854C5-063B-43A4-88EF-565F184E5DFB}"/>
                </a:ext>
              </a:extLst>
            </p:cNvPr>
            <p:cNvGrpSpPr/>
            <p:nvPr/>
          </p:nvGrpSpPr>
          <p:grpSpPr>
            <a:xfrm>
              <a:off x="10908830" y="5267244"/>
              <a:ext cx="982760" cy="203946"/>
              <a:chOff x="2277544" y="4158504"/>
              <a:chExt cx="982760" cy="203946"/>
            </a:xfrm>
          </p:grpSpPr>
          <p:sp>
            <p:nvSpPr>
              <p:cNvPr id="122" name="Rectangle: Rounded Corners 121">
                <a:extLst>
                  <a:ext uri="{FF2B5EF4-FFF2-40B4-BE49-F238E27FC236}">
                    <a16:creationId xmlns:a16="http://schemas.microsoft.com/office/drawing/2014/main" id="{1F1992EC-B0A5-4FAB-BF82-8E175ABD688C}"/>
                  </a:ext>
                </a:extLst>
              </p:cNvPr>
              <p:cNvSpPr/>
              <p:nvPr/>
            </p:nvSpPr>
            <p:spPr bwMode="auto">
              <a:xfrm>
                <a:off x="2277544" y="4158505"/>
                <a:ext cx="203945" cy="203945"/>
              </a:xfrm>
              <a:prstGeom prst="roundRect">
                <a:avLst/>
              </a:prstGeom>
              <a:gradFill flip="none" rotWithShape="1">
                <a:gsLst>
                  <a:gs pos="0">
                    <a:srgbClr val="75757A">
                      <a:tint val="66000"/>
                      <a:satMod val="160000"/>
                    </a:srgbClr>
                  </a:gs>
                  <a:gs pos="50000">
                    <a:srgbClr val="75757A">
                      <a:tint val="44500"/>
                      <a:satMod val="160000"/>
                    </a:srgbClr>
                  </a:gs>
                  <a:gs pos="100000">
                    <a:srgbClr val="75757A">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E147BDFF-EC98-4C69-AAB8-07F8A999FA12}"/>
                  </a:ext>
                </a:extLst>
              </p:cNvPr>
              <p:cNvSpPr/>
              <p:nvPr/>
            </p:nvSpPr>
            <p:spPr bwMode="auto">
              <a:xfrm>
                <a:off x="2796754" y="4158505"/>
                <a:ext cx="203945" cy="203945"/>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Rounded Corners 123">
                <a:extLst>
                  <a:ext uri="{FF2B5EF4-FFF2-40B4-BE49-F238E27FC236}">
                    <a16:creationId xmlns:a16="http://schemas.microsoft.com/office/drawing/2014/main" id="{622FEED9-9ED8-429A-A934-478DB42C0532}"/>
                  </a:ext>
                </a:extLst>
              </p:cNvPr>
              <p:cNvSpPr/>
              <p:nvPr/>
            </p:nvSpPr>
            <p:spPr bwMode="auto">
              <a:xfrm>
                <a:off x="2537149" y="4158505"/>
                <a:ext cx="203945" cy="203945"/>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Rounded Corners 124">
                <a:extLst>
                  <a:ext uri="{FF2B5EF4-FFF2-40B4-BE49-F238E27FC236}">
                    <a16:creationId xmlns:a16="http://schemas.microsoft.com/office/drawing/2014/main" id="{DE85B477-C630-43D8-8DA5-53A577A0DA56}"/>
                  </a:ext>
                </a:extLst>
              </p:cNvPr>
              <p:cNvSpPr/>
              <p:nvPr/>
            </p:nvSpPr>
            <p:spPr bwMode="auto">
              <a:xfrm>
                <a:off x="3056359" y="4158504"/>
                <a:ext cx="203945" cy="203945"/>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5" name="Picture 64">
            <a:extLst>
              <a:ext uri="{FF2B5EF4-FFF2-40B4-BE49-F238E27FC236}">
                <a16:creationId xmlns:a16="http://schemas.microsoft.com/office/drawing/2014/main" id="{3FA9D420-9965-4960-BCD3-371F2A035B36}"/>
              </a:ext>
            </a:extLst>
          </p:cNvPr>
          <p:cNvPicPr>
            <a:picLocks noChangeAspect="1"/>
          </p:cNvPicPr>
          <p:nvPr/>
        </p:nvPicPr>
        <p:blipFill>
          <a:blip r:embed="rId5"/>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857231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Tables</a:t>
            </a:r>
          </a:p>
        </p:txBody>
      </p:sp>
      <p:graphicFrame>
        <p:nvGraphicFramePr>
          <p:cNvPr id="4" name="Table 3">
            <a:extLst>
              <a:ext uri="{FF2B5EF4-FFF2-40B4-BE49-F238E27FC236}">
                <a16:creationId xmlns:a16="http://schemas.microsoft.com/office/drawing/2014/main" id="{7A5F9183-00AD-440C-A318-289F84544574}"/>
              </a:ext>
            </a:extLst>
          </p:cNvPr>
          <p:cNvGraphicFramePr>
            <a:graphicFrameLocks noGrp="1"/>
          </p:cNvGraphicFramePr>
          <p:nvPr/>
        </p:nvGraphicFramePr>
        <p:xfrm>
          <a:off x="434772" y="1205352"/>
          <a:ext cx="5691187" cy="3980688"/>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0">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0">
                <a:tc>
                  <a:txBody>
                    <a:bodyPr/>
                    <a:lstStyle/>
                    <a:p>
                      <a:pPr algn="l"/>
                      <a:r>
                        <a:rPr lang="en-US" sz="18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402336">
                <a:tc>
                  <a:txBody>
                    <a:bodyPr/>
                    <a:lstStyle/>
                    <a:p>
                      <a:pPr algn="l"/>
                      <a:r>
                        <a:rPr lang="en-US" sz="18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402336">
                <a:tc>
                  <a:txBody>
                    <a:bodyPr/>
                    <a:lstStyle/>
                    <a:p>
                      <a:pPr algn="l"/>
                      <a:r>
                        <a:rPr lang="en-US" sz="18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402336">
                <a:tc>
                  <a:txBody>
                    <a:bodyPr/>
                    <a:lstStyle/>
                    <a:p>
                      <a:pPr algn="l"/>
                      <a:r>
                        <a:rPr lang="en-US" sz="18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402336">
                <a:tc>
                  <a:txBody>
                    <a:bodyPr/>
                    <a:lstStyle/>
                    <a:p>
                      <a:pPr algn="l"/>
                      <a:r>
                        <a:rPr lang="en-US" sz="18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402336">
                <a:tc>
                  <a:txBody>
                    <a:bodyPr/>
                    <a:lstStyle/>
                    <a:p>
                      <a:pPr algn="l"/>
                      <a:r>
                        <a:rPr lang="en-US" sz="18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402336">
                <a:tc>
                  <a:txBody>
                    <a:bodyPr/>
                    <a:lstStyle/>
                    <a:p>
                      <a:pPr algn="l"/>
                      <a:r>
                        <a:rPr lang="en-US" sz="18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402336">
                <a:tc>
                  <a:txBody>
                    <a:bodyPr/>
                    <a:lstStyle/>
                    <a:p>
                      <a:pPr algn="l"/>
                      <a:r>
                        <a:rPr lang="en-US" sz="18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402336">
                <a:tc>
                  <a:txBody>
                    <a:bodyPr/>
                    <a:lstStyle/>
                    <a:p>
                      <a:pPr algn="l"/>
                      <a:r>
                        <a:rPr lang="en-US" sz="1800" dirty="0">
                          <a:solidFill>
                            <a:schemeClr val="tx1"/>
                          </a:solidFill>
                          <a:latin typeface="+mn-lt"/>
                        </a:rPr>
                        <a:t>107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Francis Ribeiro</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6" name="Rectangle 5">
            <a:extLst>
              <a:ext uri="{FF2B5EF4-FFF2-40B4-BE49-F238E27FC236}">
                <a16:creationId xmlns:a16="http://schemas.microsoft.com/office/drawing/2014/main" id="{2C53C44A-5CDB-46F5-AEB3-9A1CD5732EEC}"/>
              </a:ext>
            </a:extLst>
          </p:cNvPr>
          <p:cNvSpPr/>
          <p:nvPr/>
        </p:nvSpPr>
        <p:spPr>
          <a:xfrm>
            <a:off x="6322982" y="1205352"/>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Data is stored in a table</a:t>
            </a:r>
          </a:p>
        </p:txBody>
      </p:sp>
      <p:sp>
        <p:nvSpPr>
          <p:cNvPr id="8" name="Rectangle 7">
            <a:extLst>
              <a:ext uri="{FF2B5EF4-FFF2-40B4-BE49-F238E27FC236}">
                <a16:creationId xmlns:a16="http://schemas.microsoft.com/office/drawing/2014/main" id="{B3FFB013-7B35-477B-8747-8E1CFE24FB5C}"/>
              </a:ext>
            </a:extLst>
          </p:cNvPr>
          <p:cNvSpPr/>
          <p:nvPr/>
        </p:nvSpPr>
        <p:spPr>
          <a:xfrm>
            <a:off x="6322982" y="2241138"/>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Table consists of rows and columns</a:t>
            </a:r>
          </a:p>
        </p:txBody>
      </p:sp>
      <p:sp>
        <p:nvSpPr>
          <p:cNvPr id="10" name="Rectangle 9">
            <a:extLst>
              <a:ext uri="{FF2B5EF4-FFF2-40B4-BE49-F238E27FC236}">
                <a16:creationId xmlns:a16="http://schemas.microsoft.com/office/drawing/2014/main" id="{EC47DC27-5F7D-46FD-BAFF-AF25DC9EA919}"/>
              </a:ext>
            </a:extLst>
          </p:cNvPr>
          <p:cNvSpPr/>
          <p:nvPr/>
        </p:nvSpPr>
        <p:spPr>
          <a:xfrm>
            <a:off x="6322982" y="3276924"/>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All rows have same # of columns</a:t>
            </a:r>
          </a:p>
        </p:txBody>
      </p:sp>
      <p:sp>
        <p:nvSpPr>
          <p:cNvPr id="12" name="Rectangle 11">
            <a:extLst>
              <a:ext uri="{FF2B5EF4-FFF2-40B4-BE49-F238E27FC236}">
                <a16:creationId xmlns:a16="http://schemas.microsoft.com/office/drawing/2014/main" id="{7D1F3A08-A9E1-4D1E-8F3D-A7245352E7D5}"/>
              </a:ext>
            </a:extLst>
          </p:cNvPr>
          <p:cNvSpPr/>
          <p:nvPr/>
        </p:nvSpPr>
        <p:spPr>
          <a:xfrm>
            <a:off x="6322982" y="4312710"/>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Each column is defined by a datatype</a:t>
            </a:r>
          </a:p>
        </p:txBody>
      </p:sp>
      <p:pic>
        <p:nvPicPr>
          <p:cNvPr id="9" name="Picture 8">
            <a:extLst>
              <a:ext uri="{FF2B5EF4-FFF2-40B4-BE49-F238E27FC236}">
                <a16:creationId xmlns:a16="http://schemas.microsoft.com/office/drawing/2014/main" id="{1E224647-5748-4CF6-9C36-715E7076D66A}"/>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15788238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Normalization</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2" y="1205352"/>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6329973" y="1205352"/>
          <a:ext cx="5442927" cy="3078480"/>
        </p:xfrm>
        <a:graphic>
          <a:graphicData uri="http://schemas.openxmlformats.org/drawingml/2006/table">
            <a:tbl>
              <a:tblPr firstRow="1" bandRow="1">
                <a:tableStyleId>{5C22544A-7EE6-4342-B048-85BDC9FD1C3A}</a:tableStyleId>
              </a:tblPr>
              <a:tblGrid>
                <a:gridCol w="1414643">
                  <a:extLst>
                    <a:ext uri="{9D8B030D-6E8A-4147-A177-3AD203B41FA5}">
                      <a16:colId xmlns:a16="http://schemas.microsoft.com/office/drawing/2014/main" val="1727388637"/>
                    </a:ext>
                  </a:extLst>
                </a:gridCol>
                <a:gridCol w="2027080">
                  <a:extLst>
                    <a:ext uri="{9D8B030D-6E8A-4147-A177-3AD203B41FA5}">
                      <a16:colId xmlns:a16="http://schemas.microsoft.com/office/drawing/2014/main" val="299907239"/>
                    </a:ext>
                  </a:extLst>
                </a:gridCol>
                <a:gridCol w="2001204">
                  <a:extLst>
                    <a:ext uri="{9D8B030D-6E8A-4147-A177-3AD203B41FA5}">
                      <a16:colId xmlns:a16="http://schemas.microsoft.com/office/drawing/2014/main" val="2578400319"/>
                    </a:ext>
                  </a:extLst>
                </a:gridCol>
              </a:tblGrid>
              <a:tr h="152194">
                <a:tc>
                  <a:txBody>
                    <a:bodyPr/>
                    <a:lstStyle/>
                    <a:p>
                      <a:pPr algn="l"/>
                      <a:r>
                        <a:rPr lang="en-US" sz="2000" b="0" dirty="0">
                          <a:latin typeface="+mj-lt"/>
                        </a:rPr>
                        <a:t>Orders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40487">
                <a:tc>
                  <a:txBody>
                    <a:bodyPr/>
                    <a:lstStyle/>
                    <a:p>
                      <a:pPr marL="0" algn="l" defTabSz="932742" rtl="0" eaLnBrk="1" latinLnBrk="0" hangingPunct="1"/>
                      <a:r>
                        <a:rPr lang="en-US" sz="1600" kern="1200" dirty="0">
                          <a:solidFill>
                            <a:schemeClr val="tx1"/>
                          </a:solidFill>
                          <a:latin typeface="+mj-lt"/>
                          <a:ea typeface="+mn-ea"/>
                          <a:cs typeface="+mn-cs"/>
                        </a:rPr>
                        <a:t>OrderID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j-lt"/>
                          <a:ea typeface="+mn-ea"/>
                          <a:cs typeface="+mn-cs"/>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j-lt"/>
                          <a:ea typeface="+mn-ea"/>
                          <a:cs typeface="+mn-cs"/>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54749">
                <a:tc>
                  <a:txBody>
                    <a:bodyPr/>
                    <a:lstStyle/>
                    <a:p>
                      <a:pPr marL="0" algn="l" defTabSz="932742" rtl="0" eaLnBrk="1" latinLnBrk="0" hangingPunct="1"/>
                      <a:r>
                        <a:rPr lang="en-US" sz="1600" kern="1200" dirty="0">
                          <a:solidFill>
                            <a:schemeClr val="tx1"/>
                          </a:solidFill>
                          <a:latin typeface="+mn-lt"/>
                          <a:ea typeface="+mn-ea"/>
                          <a:cs typeface="+mn-cs"/>
                        </a:rPr>
                        <a:t>AD100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54749">
                <a:tc>
                  <a:txBody>
                    <a:bodyPr/>
                    <a:lstStyle/>
                    <a:p>
                      <a:pPr marL="0" algn="l" defTabSz="932742" rtl="0" eaLnBrk="1" latinLnBrk="0" hangingPunct="1"/>
                      <a:r>
                        <a:rPr lang="en-US" sz="1600" kern="1200" dirty="0">
                          <a:solidFill>
                            <a:schemeClr val="tx1"/>
                          </a:solidFill>
                          <a:latin typeface="+mn-lt"/>
                          <a:ea typeface="+mn-ea"/>
                          <a:cs typeface="+mn-cs"/>
                        </a:rPr>
                        <a:t>AD101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154749">
                <a:tc>
                  <a:txBody>
                    <a:bodyPr/>
                    <a:lstStyle/>
                    <a:p>
                      <a:pPr marL="0" algn="l" defTabSz="932742" rtl="0" eaLnBrk="1" latinLnBrk="0" hangingPunct="1"/>
                      <a:r>
                        <a:rPr lang="en-US" sz="1600" kern="1200" dirty="0">
                          <a:solidFill>
                            <a:schemeClr val="tx1"/>
                          </a:solidFill>
                          <a:latin typeface="+mn-lt"/>
                          <a:ea typeface="+mn-ea"/>
                          <a:cs typeface="+mn-cs"/>
                        </a:rPr>
                        <a:t>AD102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154749">
                <a:tc>
                  <a:txBody>
                    <a:bodyPr/>
                    <a:lstStyle/>
                    <a:p>
                      <a:pPr marL="0" algn="l" defTabSz="932742" rtl="0" eaLnBrk="1" latinLnBrk="0" hangingPunct="1"/>
                      <a:r>
                        <a:rPr lang="en-US" sz="1600" kern="1200" dirty="0">
                          <a:solidFill>
                            <a:schemeClr val="tx1"/>
                          </a:solidFill>
                          <a:latin typeface="+mn-lt"/>
                          <a:ea typeface="+mn-ea"/>
                          <a:cs typeface="+mn-cs"/>
                        </a:rPr>
                        <a:t>AX103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154749">
                <a:tc>
                  <a:txBody>
                    <a:bodyPr/>
                    <a:lstStyle/>
                    <a:p>
                      <a:pPr marL="0" algn="l" defTabSz="932742" rtl="0" eaLnBrk="1" latinLnBrk="0" hangingPunct="1"/>
                      <a:r>
                        <a:rPr lang="en-US" sz="1600" kern="1200" dirty="0">
                          <a:solidFill>
                            <a:schemeClr val="tx1"/>
                          </a:solidFill>
                          <a:latin typeface="+mn-lt"/>
                          <a:ea typeface="+mn-ea"/>
                          <a:cs typeface="+mn-cs"/>
                        </a:rPr>
                        <a:t>AS104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154749">
                <a:tc>
                  <a:txBody>
                    <a:bodyPr/>
                    <a:lstStyle/>
                    <a:p>
                      <a:pPr marL="0" algn="l" defTabSz="932742" rtl="0" eaLnBrk="1" latinLnBrk="0" hangingPunct="1"/>
                      <a:r>
                        <a:rPr lang="en-US" sz="1600" kern="1200" dirty="0">
                          <a:solidFill>
                            <a:schemeClr val="tx1"/>
                          </a:solidFill>
                          <a:latin typeface="+mn-lt"/>
                          <a:ea typeface="+mn-ea"/>
                          <a:cs typeface="+mn-cs"/>
                        </a:rPr>
                        <a:t>AR105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154749">
                <a:tc>
                  <a:txBody>
                    <a:bodyPr/>
                    <a:lstStyle/>
                    <a:p>
                      <a:pPr marL="0" algn="l" defTabSz="932742" rtl="0" eaLnBrk="1" latinLnBrk="0" hangingPunct="1"/>
                      <a:r>
                        <a:rPr lang="en-US" sz="1600" kern="1200" dirty="0">
                          <a:solidFill>
                            <a:schemeClr val="tx1"/>
                          </a:solidFill>
                          <a:latin typeface="+mn-lt"/>
                          <a:ea typeface="+mn-ea"/>
                          <a:cs typeface="+mn-cs"/>
                        </a:rPr>
                        <a:t>MK106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22" name="Cross 21" descr="Cross mark on Orders template">
            <a:extLst>
              <a:ext uri="{FF2B5EF4-FFF2-40B4-BE49-F238E27FC236}">
                <a16:creationId xmlns:a16="http://schemas.microsoft.com/office/drawing/2014/main" id="{374029F5-A63E-4CEB-B579-0B0435ACE4DC}"/>
              </a:ext>
              <a:ext uri="{C183D7F6-B498-43B3-948B-1728B52AA6E4}">
                <adec:decorative xmlns:adec="http://schemas.microsoft.com/office/drawing/2017/decorative" val="0"/>
              </a:ext>
            </a:extLst>
          </p:cNvPr>
          <p:cNvSpPr/>
          <p:nvPr/>
        </p:nvSpPr>
        <p:spPr bwMode="auto">
          <a:xfrm rot="18814952">
            <a:off x="7977928" y="1716388"/>
            <a:ext cx="2219156" cy="2232038"/>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038225"/>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Data is normalized to:</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600" dirty="0">
                <a:solidFill>
                  <a:schemeClr val="tx1"/>
                </a:solidFill>
              </a:rPr>
              <a:t>Reduce storage</a:t>
            </a:r>
            <a:endParaRPr lang="en-US" sz="1600" dirty="0">
              <a:solidFill>
                <a:schemeClr val="tx1"/>
              </a:solidFill>
            </a:endParaRPr>
          </a:p>
        </p:txBody>
      </p:sp>
      <p:sp>
        <p:nvSpPr>
          <p:cNvPr id="17" name="Freeform: Shape 16">
            <a:extLst>
              <a:ext uri="{FF2B5EF4-FFF2-40B4-BE49-F238E27FC236}">
                <a16:creationId xmlns:a16="http://schemas.microsoft.com/office/drawing/2014/main" id="{18F14E18-1EEA-4A47-8783-11DC343CD069}"/>
              </a:ext>
            </a:extLst>
          </p:cNvPr>
          <p:cNvSpPr/>
          <p:nvPr/>
        </p:nvSpPr>
        <p:spPr>
          <a:xfrm>
            <a:off x="4303100"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600" dirty="0">
                <a:solidFill>
                  <a:schemeClr val="tx1"/>
                </a:solidFill>
              </a:rPr>
              <a:t>Avoid data duplication</a:t>
            </a:r>
            <a:endParaRPr lang="en-US" sz="1600" dirty="0">
              <a:solidFill>
                <a:schemeClr val="tx1"/>
              </a:solidFill>
            </a:endParaRPr>
          </a:p>
        </p:txBody>
      </p:sp>
      <p:sp>
        <p:nvSpPr>
          <p:cNvPr id="19" name="Freeform: Shape 18">
            <a:extLst>
              <a:ext uri="{FF2B5EF4-FFF2-40B4-BE49-F238E27FC236}">
                <a16:creationId xmlns:a16="http://schemas.microsoft.com/office/drawing/2014/main" id="{F8C70266-4BA1-4F75-B713-04B40DFA35E6}"/>
              </a:ext>
            </a:extLst>
          </p:cNvPr>
          <p:cNvSpPr/>
          <p:nvPr/>
        </p:nvSpPr>
        <p:spPr>
          <a:xfrm>
            <a:off x="8058986"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600">
                <a:solidFill>
                  <a:schemeClr val="tx1"/>
                </a:solidFill>
              </a:rPr>
              <a:t>Improve data quality</a:t>
            </a:r>
            <a:endParaRPr lang="en-US" sz="1600" dirty="0">
              <a:solidFill>
                <a:schemeClr val="tx1"/>
              </a:solidFill>
            </a:endParaRPr>
          </a:p>
        </p:txBody>
      </p:sp>
      <p:pic>
        <p:nvPicPr>
          <p:cNvPr id="10" name="Picture 9">
            <a:extLst>
              <a:ext uri="{FF2B5EF4-FFF2-40B4-BE49-F238E27FC236}">
                <a16:creationId xmlns:a16="http://schemas.microsoft.com/office/drawing/2014/main" id="{6C50D9EF-E9F4-42F1-BA65-224BA88DD11B}"/>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3798794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Indexes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2" y="1205352"/>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6329973" y="1205352"/>
          <a:ext cx="5427256" cy="3078480"/>
        </p:xfrm>
        <a:graphic>
          <a:graphicData uri="http://schemas.openxmlformats.org/drawingml/2006/table">
            <a:tbl>
              <a:tblPr firstRow="1" bandRow="1">
                <a:tableStyleId>{5C22544A-7EE6-4342-B048-85BDC9FD1C3A}</a:tableStyleId>
              </a:tblPr>
              <a:tblGrid>
                <a:gridCol w="2713628">
                  <a:extLst>
                    <a:ext uri="{9D8B030D-6E8A-4147-A177-3AD203B41FA5}">
                      <a16:colId xmlns:a16="http://schemas.microsoft.com/office/drawing/2014/main" val="1727388637"/>
                    </a:ext>
                  </a:extLst>
                </a:gridCol>
                <a:gridCol w="2713628">
                  <a:extLst>
                    <a:ext uri="{9D8B030D-6E8A-4147-A177-3AD203B41FA5}">
                      <a16:colId xmlns:a16="http://schemas.microsoft.com/office/drawing/2014/main" val="2113972269"/>
                    </a:ext>
                  </a:extLst>
                </a:gridCol>
              </a:tblGrid>
              <a:tr h="157285">
                <a:tc>
                  <a:txBody>
                    <a:bodyPr/>
                    <a:lstStyle/>
                    <a:p>
                      <a:pPr algn="l"/>
                      <a:r>
                        <a:rPr lang="en-US" sz="2000" b="0" kern="1200" dirty="0">
                          <a:solidFill>
                            <a:schemeClr val="lt1"/>
                          </a:solidFill>
                          <a:latin typeface="+mj-lt"/>
                          <a:ea typeface="+mn-ea"/>
                          <a:cs typeface="+mn-cs"/>
                        </a:rPr>
                        <a:t>IDX-CustomerRegion</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2000" b="0" kern="1200" dirty="0">
                        <a:solidFill>
                          <a:schemeClr val="lt1"/>
                        </a:solidFill>
                        <a:latin typeface="+mj-lt"/>
                        <a:ea typeface="+mn-ea"/>
                        <a:cs typeface="+mn-cs"/>
                      </a:endParaRPr>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45186">
                <a:tc>
                  <a:txBody>
                    <a:bodyPr/>
                    <a:lstStyle/>
                    <a:p>
                      <a:r>
                        <a:rPr lang="en-US" sz="1600" kern="1200" dirty="0">
                          <a:solidFill>
                            <a:schemeClr val="tx1"/>
                          </a:solidFill>
                          <a:latin typeface="+mj-lt"/>
                          <a:ea typeface="+mn-ea"/>
                          <a:cs typeface="+mn-cs"/>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600" kern="1200" dirty="0">
                          <a:solidFill>
                            <a:schemeClr val="tx1"/>
                          </a:solidFill>
                          <a:latin typeface="+mj-lt"/>
                          <a:ea typeface="+mn-ea"/>
                          <a:cs typeface="+mn-cs"/>
                        </a:rPr>
                        <a:t>Region</a:t>
                      </a:r>
                      <a:endParaRPr lang="en-US"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France</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Brazil</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Croatia</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Jordan</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Spain</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France</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USA</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038225"/>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An index:</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200" dirty="0">
                <a:solidFill>
                  <a:schemeClr val="tx1"/>
                </a:solidFill>
              </a:rPr>
              <a:t>Optimizes search queries for faster data retrieval</a:t>
            </a:r>
          </a:p>
        </p:txBody>
      </p:sp>
      <p:sp>
        <p:nvSpPr>
          <p:cNvPr id="17" name="Freeform: Shape 16">
            <a:extLst>
              <a:ext uri="{FF2B5EF4-FFF2-40B4-BE49-F238E27FC236}">
                <a16:creationId xmlns:a16="http://schemas.microsoft.com/office/drawing/2014/main" id="{18F14E18-1EEA-4A47-8783-11DC343CD069}"/>
              </a:ext>
            </a:extLst>
          </p:cNvPr>
          <p:cNvSpPr/>
          <p:nvPr/>
        </p:nvSpPr>
        <p:spPr>
          <a:xfrm>
            <a:off x="4303100"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Reduces the amount of data pages that need to be read to retrieve the data in a SQL Statement</a:t>
            </a:r>
          </a:p>
        </p:txBody>
      </p:sp>
      <p:sp>
        <p:nvSpPr>
          <p:cNvPr id="19" name="Freeform: Shape 18">
            <a:extLst>
              <a:ext uri="{FF2B5EF4-FFF2-40B4-BE49-F238E27FC236}">
                <a16:creationId xmlns:a16="http://schemas.microsoft.com/office/drawing/2014/main" id="{F8C70266-4BA1-4F75-B713-04B40DFA35E6}"/>
              </a:ext>
            </a:extLst>
          </p:cNvPr>
          <p:cNvSpPr/>
          <p:nvPr/>
        </p:nvSpPr>
        <p:spPr>
          <a:xfrm>
            <a:off x="8058986"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Data is retrieved by joining tables together</a:t>
            </a:r>
            <a:br>
              <a:rPr lang="en-US" sz="1200" dirty="0">
                <a:solidFill>
                  <a:schemeClr val="tx1"/>
                </a:solidFill>
              </a:rPr>
            </a:br>
            <a:r>
              <a:rPr lang="en-US" sz="1200" dirty="0">
                <a:solidFill>
                  <a:schemeClr val="tx1"/>
                </a:solidFill>
              </a:rPr>
              <a:t>in a query</a:t>
            </a:r>
          </a:p>
        </p:txBody>
      </p:sp>
      <p:pic>
        <p:nvPicPr>
          <p:cNvPr id="9" name="Picture 8">
            <a:extLst>
              <a:ext uri="{FF2B5EF4-FFF2-40B4-BE49-F238E27FC236}">
                <a16:creationId xmlns:a16="http://schemas.microsoft.com/office/drawing/2014/main" id="{9D006750-F84E-4F10-A0BF-10029224795D}"/>
              </a:ext>
            </a:extLst>
          </p:cNvPr>
          <p:cNvPicPr>
            <a:picLocks noChangeAspect="1"/>
          </p:cNvPicPr>
          <p:nvPr/>
        </p:nvPicPr>
        <p:blipFill>
          <a:blip r:embed="rId3"/>
          <a:stretch>
            <a:fillRect/>
          </a:stretch>
        </p:blipFill>
        <p:spPr>
          <a:xfrm>
            <a:off x="4012828" y="6473100"/>
            <a:ext cx="4476190" cy="333333"/>
          </a:xfrm>
          <a:prstGeom prst="rect">
            <a:avLst/>
          </a:prstGeom>
        </p:spPr>
      </p:pic>
    </p:spTree>
    <p:extLst>
      <p:ext uri="{BB962C8B-B14F-4D97-AF65-F5344CB8AC3E}">
        <p14:creationId xmlns:p14="http://schemas.microsoft.com/office/powerpoint/2010/main" val="995227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21F7-15DD-4735-BCCB-C60D5EC4E102}"/>
              </a:ext>
            </a:extLst>
          </p:cNvPr>
          <p:cNvSpPr>
            <a:spLocks noGrp="1"/>
          </p:cNvSpPr>
          <p:nvPr>
            <p:ph type="title"/>
          </p:nvPr>
        </p:nvSpPr>
        <p:spPr/>
        <p:txBody>
          <a:bodyPr/>
          <a:lstStyle/>
          <a:p>
            <a:r>
              <a:rPr lang="en-US" dirty="0"/>
              <a:t>Explore characteristics of non-relational data</a:t>
            </a:r>
          </a:p>
        </p:txBody>
      </p:sp>
      <p:sp>
        <p:nvSpPr>
          <p:cNvPr id="3" name="Text Placeholder 2">
            <a:extLst>
              <a:ext uri="{FF2B5EF4-FFF2-40B4-BE49-F238E27FC236}">
                <a16:creationId xmlns:a16="http://schemas.microsoft.com/office/drawing/2014/main" id="{B632559F-179C-4436-9DE2-7D598A54FF21}"/>
              </a:ext>
            </a:extLst>
          </p:cNvPr>
          <p:cNvSpPr>
            <a:spLocks noGrp="1"/>
          </p:cNvSpPr>
          <p:nvPr>
            <p:ph type="body" sz="quarter" idx="10"/>
          </p:nvPr>
        </p:nvSpPr>
        <p:spPr>
          <a:xfrm>
            <a:off x="418643" y="1083334"/>
            <a:ext cx="11341268" cy="400110"/>
          </a:xfrm>
        </p:spPr>
        <p:txBody>
          <a:bodyPr/>
          <a:lstStyle/>
          <a:p>
            <a:r>
              <a:rPr lang="en-US" dirty="0"/>
              <a:t>Entities</a:t>
            </a:r>
          </a:p>
        </p:txBody>
      </p:sp>
      <p:sp>
        <p:nvSpPr>
          <p:cNvPr id="5" name="TextBox 4">
            <a:extLst>
              <a:ext uri="{FF2B5EF4-FFF2-40B4-BE49-F238E27FC236}">
                <a16:creationId xmlns:a16="http://schemas.microsoft.com/office/drawing/2014/main" id="{6F1DEA98-F16A-420E-AE9E-FEEA9B723274}"/>
              </a:ext>
              <a:ext uri="{C183D7F6-B498-43B3-948B-1728B52AA6E4}">
                <adec:decorative xmlns:adec="http://schemas.microsoft.com/office/drawing/2017/decorative" val="0"/>
              </a:ext>
            </a:extLst>
          </p:cNvPr>
          <p:cNvSpPr txBox="1"/>
          <p:nvPr/>
        </p:nvSpPr>
        <p:spPr>
          <a:xfrm>
            <a:off x="438150" y="1533371"/>
            <a:ext cx="11337459" cy="2566682"/>
          </a:xfrm>
          <a:prstGeom prst="rect">
            <a:avLst/>
          </a:prstGeom>
          <a:solidFill>
            <a:schemeClr val="bg1">
              <a:lumMod val="95000"/>
            </a:schemeClr>
          </a:solidFill>
          <a:ln w="19050">
            <a:noFill/>
          </a:ln>
        </p:spPr>
        <p:txBody>
          <a:bodyPr wrap="square" lIns="137160" tIns="91440" rIns="137160" bIns="91440">
            <a:noAutofit/>
          </a:bodyPr>
          <a:lstStyle/>
          <a:p>
            <a:r>
              <a:rPr lang="en-US" sz="1400" b="0" i="0" u="none" strike="noStrike" baseline="0" dirty="0">
                <a:latin typeface="Consolas" panose="020B0609020204030204" pitchFamily="49" charset="0"/>
              </a:rPr>
              <a:t>## Customer 1 ID: 1 </a:t>
            </a:r>
          </a:p>
          <a:p>
            <a:r>
              <a:rPr lang="en-US" sz="1400" b="0" i="0" u="none" strike="noStrike" baseline="0" dirty="0">
                <a:latin typeface="Consolas" panose="020B0609020204030204" pitchFamily="49" charset="0"/>
              </a:rPr>
              <a:t>Name: Mark Hanson </a:t>
            </a:r>
          </a:p>
          <a:p>
            <a:r>
              <a:rPr lang="en-US" sz="1400" b="0" i="0" u="none" strike="noStrike" baseline="0" dirty="0">
                <a:latin typeface="Consolas" panose="020B0609020204030204" pitchFamily="49" charset="0"/>
              </a:rPr>
              <a:t>Telephone: [ Home: 1-999-9999999, Business: 1-888-8888888, Cell: 1-777- 7777777 ] </a:t>
            </a:r>
          </a:p>
          <a:p>
            <a:r>
              <a:rPr lang="en-US" sz="1400" b="0" i="0" u="none" strike="noStrike" baseline="0" dirty="0">
                <a:latin typeface="Consolas" panose="020B0609020204030204" pitchFamily="49" charset="0"/>
              </a:rPr>
              <a:t>Address: [ Home: 121 Main Street, Some City, NY, 10110, </a:t>
            </a:r>
          </a:p>
          <a:p>
            <a:r>
              <a:rPr lang="en-US" sz="1400" dirty="0">
                <a:latin typeface="Consolas" panose="020B0609020204030204" pitchFamily="49" charset="0"/>
              </a:rPr>
              <a:t>           </a:t>
            </a:r>
            <a:r>
              <a:rPr lang="en-US" sz="1400" b="0" i="0" u="none" strike="noStrike" baseline="0" dirty="0">
                <a:latin typeface="Consolas" panose="020B0609020204030204" pitchFamily="49" charset="0"/>
              </a:rPr>
              <a:t>Business: 87 Big Building, Some City, NY, 10111 ] </a:t>
            </a:r>
          </a:p>
          <a:p>
            <a:r>
              <a:rPr lang="en-US" sz="1400" b="0" i="0" u="none" strike="noStrike" baseline="0" dirty="0">
                <a:latin typeface="Consolas" panose="020B0609020204030204" pitchFamily="49" charset="0"/>
              </a:rPr>
              <a:t>## Customer 2 ID: 2 </a:t>
            </a:r>
          </a:p>
          <a:p>
            <a:r>
              <a:rPr lang="en-US" sz="1400" b="0" i="0" u="none" strike="noStrike" baseline="0" dirty="0">
                <a:latin typeface="Consolas" panose="020B0609020204030204" pitchFamily="49" charset="0"/>
              </a:rPr>
              <a:t>Title: Mr </a:t>
            </a:r>
          </a:p>
          <a:p>
            <a:r>
              <a:rPr lang="en-US" sz="1400" b="0" i="0" u="none" strike="noStrike" baseline="0" dirty="0">
                <a:latin typeface="Consolas" panose="020B0609020204030204" pitchFamily="49" charset="0"/>
              </a:rPr>
              <a:t>Name: Jeff Hay </a:t>
            </a:r>
          </a:p>
          <a:p>
            <a:r>
              <a:rPr lang="en-US" sz="1400" b="0" i="0" u="none" strike="noStrike" baseline="0" dirty="0">
                <a:latin typeface="Consolas" panose="020B0609020204030204" pitchFamily="49" charset="0"/>
              </a:rPr>
              <a:t>Telephone: [ Home: 0044-1999-333333, Mobile: 0044-17545-444444 ] </a:t>
            </a:r>
          </a:p>
          <a:p>
            <a:r>
              <a:rPr lang="en-US" sz="1400" b="0" i="0" u="none" strike="noStrike" baseline="0" dirty="0">
                <a:latin typeface="Consolas" panose="020B0609020204030204" pitchFamily="49" charset="0"/>
              </a:rPr>
              <a:t>Address: [ UK: 86 High Street, Some Town, A County, GL8888, UK, </a:t>
            </a:r>
          </a:p>
          <a:p>
            <a:r>
              <a:rPr lang="en-US" sz="1400" b="0" i="0" u="none" strike="noStrike" baseline="0" dirty="0">
                <a:latin typeface="Consolas" panose="020B0609020204030204" pitchFamily="49" charset="0"/>
              </a:rPr>
              <a:t>           US: 777 7th Street, Another City, CA, 90111 ] </a:t>
            </a:r>
            <a:endParaRPr lang="en-US" sz="1600" dirty="0">
              <a:latin typeface="Consolas" panose="020B0609020204030204" pitchFamily="49" charset="0"/>
            </a:endParaRPr>
          </a:p>
        </p:txBody>
      </p:sp>
      <p:sp>
        <p:nvSpPr>
          <p:cNvPr id="7" name="TextBox 6">
            <a:extLst>
              <a:ext uri="{FF2B5EF4-FFF2-40B4-BE49-F238E27FC236}">
                <a16:creationId xmlns:a16="http://schemas.microsoft.com/office/drawing/2014/main" id="{3BF85D2B-F33A-4119-8278-3C52EE51F26E}"/>
              </a:ext>
            </a:extLst>
          </p:cNvPr>
          <p:cNvSpPr txBox="1"/>
          <p:nvPr/>
        </p:nvSpPr>
        <p:spPr>
          <a:xfrm>
            <a:off x="434340" y="4237703"/>
            <a:ext cx="11341269" cy="1265341"/>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Non-relational collections can have: </a:t>
            </a:r>
          </a:p>
        </p:txBody>
      </p:sp>
      <p:sp>
        <p:nvSpPr>
          <p:cNvPr id="9" name="Freeform: Shape 8">
            <a:extLst>
              <a:ext uri="{FF2B5EF4-FFF2-40B4-BE49-F238E27FC236}">
                <a16:creationId xmlns:a16="http://schemas.microsoft.com/office/drawing/2014/main" id="{6983A64B-F390-4ABC-A882-9843F684C5BC}"/>
              </a:ext>
            </a:extLst>
          </p:cNvPr>
          <p:cNvSpPr/>
          <p:nvPr/>
        </p:nvSpPr>
        <p:spPr>
          <a:xfrm>
            <a:off x="562319" y="4729315"/>
            <a:ext cx="4141734" cy="66323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400" dirty="0">
                <a:solidFill>
                  <a:schemeClr val="tx1"/>
                </a:solidFill>
              </a:rPr>
              <a:t>Multiple entities in the same collection or container with different fields</a:t>
            </a:r>
          </a:p>
        </p:txBody>
      </p:sp>
      <p:sp>
        <p:nvSpPr>
          <p:cNvPr id="11" name="Freeform: Shape 10">
            <a:extLst>
              <a:ext uri="{FF2B5EF4-FFF2-40B4-BE49-F238E27FC236}">
                <a16:creationId xmlns:a16="http://schemas.microsoft.com/office/drawing/2014/main" id="{4735D2C5-55B4-44D4-AC3D-7F5BB64F4ECE}"/>
              </a:ext>
            </a:extLst>
          </p:cNvPr>
          <p:cNvSpPr/>
          <p:nvPr/>
        </p:nvSpPr>
        <p:spPr>
          <a:xfrm>
            <a:off x="4840441" y="4729315"/>
            <a:ext cx="2529071" cy="66323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400" dirty="0">
                <a:solidFill>
                  <a:schemeClr val="tx1"/>
                </a:solidFill>
              </a:rPr>
              <a:t>Have a different, </a:t>
            </a:r>
            <a:br>
              <a:rPr lang="en-US" sz="1400" dirty="0">
                <a:solidFill>
                  <a:schemeClr val="tx1"/>
                </a:solidFill>
              </a:rPr>
            </a:br>
            <a:r>
              <a:rPr lang="en-US" sz="1400" dirty="0">
                <a:solidFill>
                  <a:schemeClr val="tx1"/>
                </a:solidFill>
              </a:rPr>
              <a:t>non-tabular schema</a:t>
            </a:r>
          </a:p>
        </p:txBody>
      </p:sp>
      <p:sp>
        <p:nvSpPr>
          <p:cNvPr id="13" name="Freeform: Shape 12">
            <a:extLst>
              <a:ext uri="{FF2B5EF4-FFF2-40B4-BE49-F238E27FC236}">
                <a16:creationId xmlns:a16="http://schemas.microsoft.com/office/drawing/2014/main" id="{0330A373-6505-4D96-8063-F4FD020E9DC7}"/>
              </a:ext>
            </a:extLst>
          </p:cNvPr>
          <p:cNvSpPr/>
          <p:nvPr/>
        </p:nvSpPr>
        <p:spPr>
          <a:xfrm>
            <a:off x="7505898" y="4729315"/>
            <a:ext cx="4141732" cy="66323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400" dirty="0">
                <a:solidFill>
                  <a:schemeClr val="tx1"/>
                </a:solidFill>
              </a:rPr>
              <a:t>Are often defined by labeling each field with the name it represents</a:t>
            </a:r>
          </a:p>
        </p:txBody>
      </p:sp>
    </p:spTree>
    <p:extLst>
      <p:ext uri="{BB962C8B-B14F-4D97-AF65-F5344CB8AC3E}">
        <p14:creationId xmlns:p14="http://schemas.microsoft.com/office/powerpoint/2010/main" val="348154172"/>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7124</Words>
  <Application>Microsoft Office PowerPoint</Application>
  <PresentationFormat>Widescreen</PresentationFormat>
  <Paragraphs>818</Paragraphs>
  <Slides>40</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Calibri</vt:lpstr>
      <vt:lpstr>Consolas</vt:lpstr>
      <vt:lpstr>Segoe UI</vt:lpstr>
      <vt:lpstr>Segoe UI Light</vt:lpstr>
      <vt:lpstr>Segoe UI Semibold</vt:lpstr>
      <vt:lpstr>Segoe UI Semilight</vt:lpstr>
      <vt:lpstr>Wingdings</vt:lpstr>
      <vt:lpstr>Microsoft Azure Template</vt:lpstr>
      <vt:lpstr>What is data?</vt:lpstr>
      <vt:lpstr>Transactional vs analytical data stores</vt:lpstr>
      <vt:lpstr>Transactional workloads</vt:lpstr>
      <vt:lpstr>Analytical Workloads</vt:lpstr>
      <vt:lpstr>Data Processing</vt:lpstr>
      <vt:lpstr>Tables</vt:lpstr>
      <vt:lpstr>Normalization</vt:lpstr>
      <vt:lpstr>Indexes</vt:lpstr>
      <vt:lpstr>Explore characteristics of non-relational data</vt:lpstr>
      <vt:lpstr>Identify non-relational database use cases</vt:lpstr>
      <vt:lpstr>Types of non-relational data</vt:lpstr>
      <vt:lpstr>What is NoSQL?</vt:lpstr>
      <vt:lpstr>What is a graph database?</vt:lpstr>
      <vt:lpstr>The Data Journey</vt:lpstr>
      <vt:lpstr>Explore data analytics</vt:lpstr>
      <vt:lpstr>SQL Server on Azure Virtual Machines</vt:lpstr>
      <vt:lpstr>Azure SQL Database</vt:lpstr>
      <vt:lpstr>Azure SQL Managed Instance</vt:lpstr>
      <vt:lpstr>Azure SQL Managed Instance or Azure SQL Database</vt:lpstr>
      <vt:lpstr>PostgreSQL, MySQL, MariaDB</vt:lpstr>
      <vt:lpstr>Azure DB – Read replicas</vt:lpstr>
      <vt:lpstr>SQL Statement types</vt:lpstr>
      <vt:lpstr>Use DML statements</vt:lpstr>
      <vt:lpstr>Example of SELECT statement</vt:lpstr>
      <vt:lpstr>Example of CREATE statement</vt:lpstr>
      <vt:lpstr>Explore Azure Table storage</vt:lpstr>
      <vt:lpstr>Explore Azure Blob storage</vt:lpstr>
      <vt:lpstr>Explore Azure File storage</vt:lpstr>
      <vt:lpstr>What is Azure Cosmos DB?</vt:lpstr>
      <vt:lpstr>Query Azure Cosmos DB</vt:lpstr>
      <vt:lpstr>Azure services for the modern data warehouse</vt:lpstr>
      <vt:lpstr>What is Azure Data Factory?</vt:lpstr>
      <vt:lpstr>What is Azure Data Lake Storage?</vt:lpstr>
      <vt:lpstr>What is Azure Databricks?</vt:lpstr>
      <vt:lpstr>Describe data ingestion in Azure</vt:lpstr>
      <vt:lpstr>Describe components of Azure Data Factory</vt:lpstr>
      <vt:lpstr>Explore Azure Synapse Analytics</vt:lpstr>
      <vt:lpstr>What is Power BI?</vt:lpstr>
      <vt:lpstr>How can you use Power BI? </vt:lpstr>
      <vt:lpstr>The anatomy of a Power BI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2020-11-23T20:44:23Z</dcterms:created>
  <dcterms:modified xsi:type="dcterms:W3CDTF">2021-05-05T15:28:04Z</dcterms:modified>
</cp:coreProperties>
</file>